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8" r:id="rId5"/>
    <p:sldMasterId id="2147483668" r:id="rId6"/>
  </p:sldMasterIdLst>
  <p:notesMasterIdLst>
    <p:notesMasterId r:id="rId24"/>
  </p:notesMasterIdLst>
  <p:sldIdLst>
    <p:sldId id="257" r:id="rId7"/>
    <p:sldId id="273" r:id="rId8"/>
    <p:sldId id="289" r:id="rId9"/>
    <p:sldId id="342" r:id="rId10"/>
    <p:sldId id="348" r:id="rId11"/>
    <p:sldId id="345" r:id="rId12"/>
    <p:sldId id="346" r:id="rId13"/>
    <p:sldId id="349" r:id="rId14"/>
    <p:sldId id="350" r:id="rId15"/>
    <p:sldId id="351" r:id="rId16"/>
    <p:sldId id="352" r:id="rId17"/>
    <p:sldId id="353" r:id="rId18"/>
    <p:sldId id="354" r:id="rId19"/>
    <p:sldId id="355" r:id="rId20"/>
    <p:sldId id="356" r:id="rId21"/>
    <p:sldId id="328" r:id="rId22"/>
    <p:sldId id="341" r:id="rId2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0613"/>
    <a:srgbClr val="008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523"/>
    <p:restoredTop sz="94742"/>
  </p:normalViewPr>
  <p:slideViewPr>
    <p:cSldViewPr snapToGrid="0" showGuides="1">
      <p:cViewPr varScale="1">
        <p:scale>
          <a:sx n="144" d="100"/>
          <a:sy n="144" d="100"/>
        </p:scale>
        <p:origin x="1504" y="4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752B7C-DBB6-EA47-B181-88910A55C8A2}" type="datetimeFigureOut">
              <a:rPr lang="nl-NL" smtClean="0"/>
              <a:t>28-09-2025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29DBC2-9E02-5E40-AB1B-E3E16E5FC60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4028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nl-NL" altLang="nl-NL" dirty="0" err="1"/>
              <a:t>https</a:t>
            </a:r>
            <a:r>
              <a:rPr lang="nl-NL" altLang="nl-NL" dirty="0"/>
              <a:t>://</a:t>
            </a:r>
            <a:r>
              <a:rPr lang="nl-NL" altLang="nl-NL" dirty="0" err="1"/>
              <a:t>www.nlarbeidsinspectie.nl</a:t>
            </a:r>
            <a:r>
              <a:rPr lang="nl-NL" altLang="nl-NL" dirty="0"/>
              <a:t>/publicaties/rapporten/2024/08/26/monitor-arbeidsongevallen-2023</a:t>
            </a:r>
          </a:p>
          <a:p>
            <a:pPr eaLnBrk="1" hangingPunct="1">
              <a:spcBef>
                <a:spcPct val="0"/>
              </a:spcBef>
            </a:pPr>
            <a:r>
              <a:rPr lang="nl-NL" altLang="nl-NL" dirty="0"/>
              <a:t>The accident type "Contact </a:t>
            </a:r>
            <a:r>
              <a:rPr lang="nl-NL" altLang="nl-NL" dirty="0" err="1"/>
              <a:t>with</a:t>
            </a:r>
            <a:r>
              <a:rPr lang="nl-NL" altLang="nl-NL" dirty="0"/>
              <a:t> </a:t>
            </a:r>
            <a:r>
              <a:rPr lang="nl-NL" altLang="nl-NL" dirty="0" err="1"/>
              <a:t>work</a:t>
            </a:r>
            <a:r>
              <a:rPr lang="nl-NL" altLang="nl-NL" dirty="0"/>
              <a:t> equipment or object" is common in </a:t>
            </a:r>
            <a:r>
              <a:rPr lang="nl-NL" altLang="nl-NL" dirty="0" err="1"/>
              <a:t>the</a:t>
            </a:r>
            <a:r>
              <a:rPr lang="nl-NL" altLang="nl-NL" dirty="0"/>
              <a:t> Industrial sector (42% of </a:t>
            </a:r>
            <a:r>
              <a:rPr lang="nl-NL" altLang="nl-NL" dirty="0" err="1"/>
              <a:t>accidents</a:t>
            </a:r>
            <a:r>
              <a:rPr lang="nl-NL" altLang="nl-NL" dirty="0"/>
              <a:t> in </a:t>
            </a:r>
            <a:r>
              <a:rPr lang="nl-NL" altLang="nl-NL" dirty="0" err="1"/>
              <a:t>that</a:t>
            </a:r>
            <a:r>
              <a:rPr lang="nl-NL" altLang="nl-NL" dirty="0"/>
              <a:t> sector). The </a:t>
            </a:r>
            <a:r>
              <a:rPr lang="nl-NL" altLang="nl-NL" dirty="0" err="1"/>
              <a:t>majority</a:t>
            </a:r>
            <a:r>
              <a:rPr lang="nl-NL" altLang="nl-NL" dirty="0"/>
              <a:t> of </a:t>
            </a:r>
            <a:r>
              <a:rPr lang="nl-NL" altLang="nl-NL" dirty="0" err="1"/>
              <a:t>accidents</a:t>
            </a:r>
            <a:r>
              <a:rPr lang="nl-NL" altLang="nl-NL" dirty="0"/>
              <a:t> </a:t>
            </a:r>
            <a:r>
              <a:rPr lang="nl-NL" altLang="nl-NL" dirty="0" err="1"/>
              <a:t>involve</a:t>
            </a:r>
            <a:r>
              <a:rPr lang="nl-NL" altLang="nl-NL" dirty="0"/>
              <a:t> </a:t>
            </a:r>
            <a:r>
              <a:rPr lang="nl-NL" altLang="nl-NL" dirty="0" err="1"/>
              <a:t>accidents</a:t>
            </a:r>
            <a:r>
              <a:rPr lang="nl-NL" altLang="nl-NL" dirty="0"/>
              <a:t> in </a:t>
            </a:r>
            <a:r>
              <a:rPr lang="nl-NL" altLang="nl-NL" dirty="0" err="1"/>
              <a:t>which</a:t>
            </a:r>
            <a:r>
              <a:rPr lang="nl-NL" altLang="nl-NL" dirty="0"/>
              <a:t> </a:t>
            </a:r>
            <a:r>
              <a:rPr lang="nl-NL" altLang="nl-NL" dirty="0" err="1"/>
              <a:t>the</a:t>
            </a:r>
            <a:r>
              <a:rPr lang="nl-NL" altLang="nl-NL" dirty="0"/>
              <a:t> </a:t>
            </a:r>
            <a:r>
              <a:rPr lang="nl-NL" altLang="nl-NL" dirty="0" err="1"/>
              <a:t>victim</a:t>
            </a:r>
            <a:r>
              <a:rPr lang="nl-NL" altLang="nl-NL" dirty="0"/>
              <a:t> </a:t>
            </a:r>
            <a:r>
              <a:rPr lang="nl-NL" altLang="nl-NL" dirty="0" err="1"/>
              <a:t>came</a:t>
            </a:r>
            <a:r>
              <a:rPr lang="nl-NL" altLang="nl-NL" dirty="0"/>
              <a:t> </a:t>
            </a:r>
            <a:r>
              <a:rPr lang="nl-NL" altLang="nl-NL" dirty="0" err="1"/>
              <a:t>into</a:t>
            </a:r>
            <a:r>
              <a:rPr lang="nl-NL" altLang="nl-NL" dirty="0"/>
              <a:t> contact </a:t>
            </a:r>
            <a:r>
              <a:rPr lang="nl-NL" altLang="nl-NL" dirty="0" err="1"/>
              <a:t>with</a:t>
            </a:r>
            <a:r>
              <a:rPr lang="nl-NL" altLang="nl-NL" dirty="0"/>
              <a:t> </a:t>
            </a:r>
            <a:r>
              <a:rPr lang="nl-NL" altLang="nl-NL" dirty="0" err="1"/>
              <a:t>moving</a:t>
            </a:r>
            <a:r>
              <a:rPr lang="nl-NL" altLang="nl-NL" dirty="0"/>
              <a:t> </a:t>
            </a:r>
            <a:r>
              <a:rPr lang="nl-NL" altLang="nl-NL" dirty="0" err="1"/>
              <a:t>parts</a:t>
            </a:r>
            <a:r>
              <a:rPr lang="nl-NL" altLang="nl-NL" dirty="0"/>
              <a:t> of a machine (69%).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9DBC2-9E02-5E40-AB1B-E3E16E5FC60E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37919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2E9F25-41FB-EB71-B1CA-543B2C9344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60C9D8DE-04E2-FA41-6D8A-ED2606C5B7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77C33EC-1CC7-7888-DBCD-67BCDCD54E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406B6B5-CC88-69DE-86EB-107F82E928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9DBC2-9E02-5E40-AB1B-E3E16E5FC60E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077582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0EFC58-CA32-B4A4-BBA6-17EE65724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17DCE79-659E-1E99-18A4-20FD948355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168B4722-4A52-AB26-351A-552F0E4B2E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C4D678C-FA87-63F4-5D9A-152A5D6CFA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9DBC2-9E02-5E40-AB1B-E3E16E5FC60E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34055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4EB4E2-AF19-B46F-3363-1A757F81C3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FA707D3E-1230-66B9-2544-9E40CC48AB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0D56130-0017-F222-7348-710EC76F67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F37E875-9A79-0447-ADC8-7936F85EE9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9DBC2-9E02-5E40-AB1B-E3E16E5FC60E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44517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3EF810-6BA3-5AB1-DC36-AE99284CD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E799676-C6ED-DE1E-7E4A-3F01058DF8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9449C4AD-4B76-56BE-0FEB-CE242F3410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E6FCE33-36B5-2457-AEE8-C46B10D868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9DBC2-9E02-5E40-AB1B-E3E16E5FC60E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321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9DBC2-9E02-5E40-AB1B-E3E16E5FC60E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1343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E5AF87-8FDF-50CA-101D-F963CC5A03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A86AA3C9-49B3-3F4A-E163-477990CD54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4EA44A8-4E7C-DC56-F693-E56DA034CE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nl-NL" altLang="nl-NL" dirty="0" err="1"/>
              <a:t>https</a:t>
            </a:r>
            <a:r>
              <a:rPr lang="nl-NL" altLang="nl-NL" dirty="0"/>
              <a:t>://</a:t>
            </a:r>
            <a:r>
              <a:rPr lang="nl-NL" altLang="nl-NL" dirty="0" err="1"/>
              <a:t>www.nlarbeidsinspectie.nl</a:t>
            </a:r>
            <a:r>
              <a:rPr lang="nl-NL" altLang="nl-NL" dirty="0"/>
              <a:t>/publicaties/rapporten/2024/08/26/monitor-arbeidsongevallen-2023</a:t>
            </a:r>
          </a:p>
          <a:p>
            <a:pPr eaLnBrk="1" hangingPunct="1">
              <a:spcBef>
                <a:spcPct val="0"/>
              </a:spcBef>
            </a:pPr>
            <a:r>
              <a:rPr lang="nl-NL" altLang="nl-NL" dirty="0"/>
              <a:t>The accident type "Contact </a:t>
            </a:r>
            <a:r>
              <a:rPr lang="nl-NL" altLang="nl-NL" dirty="0" err="1"/>
              <a:t>with</a:t>
            </a:r>
            <a:r>
              <a:rPr lang="nl-NL" altLang="nl-NL" dirty="0"/>
              <a:t> </a:t>
            </a:r>
            <a:r>
              <a:rPr lang="nl-NL" altLang="nl-NL" dirty="0" err="1"/>
              <a:t>work</a:t>
            </a:r>
            <a:r>
              <a:rPr lang="nl-NL" altLang="nl-NL" dirty="0"/>
              <a:t> equipment or object" is common in </a:t>
            </a:r>
            <a:r>
              <a:rPr lang="nl-NL" altLang="nl-NL" dirty="0" err="1"/>
              <a:t>the</a:t>
            </a:r>
            <a:r>
              <a:rPr lang="nl-NL" altLang="nl-NL" dirty="0"/>
              <a:t> Industrial sector (42% of </a:t>
            </a:r>
            <a:r>
              <a:rPr lang="nl-NL" altLang="nl-NL" dirty="0" err="1"/>
              <a:t>accidents</a:t>
            </a:r>
            <a:r>
              <a:rPr lang="nl-NL" altLang="nl-NL" dirty="0"/>
              <a:t> in </a:t>
            </a:r>
            <a:r>
              <a:rPr lang="nl-NL" altLang="nl-NL" dirty="0" err="1"/>
              <a:t>that</a:t>
            </a:r>
            <a:r>
              <a:rPr lang="nl-NL" altLang="nl-NL" dirty="0"/>
              <a:t> sector). The </a:t>
            </a:r>
            <a:r>
              <a:rPr lang="nl-NL" altLang="nl-NL" dirty="0" err="1"/>
              <a:t>majority</a:t>
            </a:r>
            <a:r>
              <a:rPr lang="nl-NL" altLang="nl-NL" dirty="0"/>
              <a:t> of </a:t>
            </a:r>
            <a:r>
              <a:rPr lang="nl-NL" altLang="nl-NL" dirty="0" err="1"/>
              <a:t>accidents</a:t>
            </a:r>
            <a:r>
              <a:rPr lang="nl-NL" altLang="nl-NL" dirty="0"/>
              <a:t> </a:t>
            </a:r>
            <a:r>
              <a:rPr lang="nl-NL" altLang="nl-NL" dirty="0" err="1"/>
              <a:t>involve</a:t>
            </a:r>
            <a:r>
              <a:rPr lang="nl-NL" altLang="nl-NL" dirty="0"/>
              <a:t> </a:t>
            </a:r>
            <a:r>
              <a:rPr lang="nl-NL" altLang="nl-NL" dirty="0" err="1"/>
              <a:t>accidents</a:t>
            </a:r>
            <a:r>
              <a:rPr lang="nl-NL" altLang="nl-NL" dirty="0"/>
              <a:t> in </a:t>
            </a:r>
            <a:r>
              <a:rPr lang="nl-NL" altLang="nl-NL" dirty="0" err="1"/>
              <a:t>which</a:t>
            </a:r>
            <a:r>
              <a:rPr lang="nl-NL" altLang="nl-NL" dirty="0"/>
              <a:t> </a:t>
            </a:r>
            <a:r>
              <a:rPr lang="nl-NL" altLang="nl-NL" dirty="0" err="1"/>
              <a:t>the</a:t>
            </a:r>
            <a:r>
              <a:rPr lang="nl-NL" altLang="nl-NL" dirty="0"/>
              <a:t> </a:t>
            </a:r>
            <a:r>
              <a:rPr lang="nl-NL" altLang="nl-NL" dirty="0" err="1"/>
              <a:t>victim</a:t>
            </a:r>
            <a:r>
              <a:rPr lang="nl-NL" altLang="nl-NL" dirty="0"/>
              <a:t> </a:t>
            </a:r>
            <a:r>
              <a:rPr lang="nl-NL" altLang="nl-NL" dirty="0" err="1"/>
              <a:t>came</a:t>
            </a:r>
            <a:r>
              <a:rPr lang="nl-NL" altLang="nl-NL" dirty="0"/>
              <a:t> </a:t>
            </a:r>
            <a:r>
              <a:rPr lang="nl-NL" altLang="nl-NL" dirty="0" err="1"/>
              <a:t>into</a:t>
            </a:r>
            <a:r>
              <a:rPr lang="nl-NL" altLang="nl-NL" dirty="0"/>
              <a:t> contact </a:t>
            </a:r>
            <a:r>
              <a:rPr lang="nl-NL" altLang="nl-NL" dirty="0" err="1"/>
              <a:t>with</a:t>
            </a:r>
            <a:r>
              <a:rPr lang="nl-NL" altLang="nl-NL" dirty="0"/>
              <a:t> </a:t>
            </a:r>
            <a:r>
              <a:rPr lang="nl-NL" altLang="nl-NL" dirty="0" err="1"/>
              <a:t>moving</a:t>
            </a:r>
            <a:r>
              <a:rPr lang="nl-NL" altLang="nl-NL" dirty="0"/>
              <a:t> </a:t>
            </a:r>
            <a:r>
              <a:rPr lang="nl-NL" altLang="nl-NL" dirty="0" err="1"/>
              <a:t>parts</a:t>
            </a:r>
            <a:r>
              <a:rPr lang="nl-NL" altLang="nl-NL"/>
              <a:t> of a machine (69%).</a:t>
            </a:r>
            <a:endParaRPr lang="nl-NL" alt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6E97DD8-917E-419E-F611-0886079627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9DBC2-9E02-5E40-AB1B-E3E16E5FC60E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95247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50A949-70DF-BB55-A68B-3A687EA30A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B55E5781-53E6-2271-7599-EAB71D09A3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CC1CE9B6-0EF9-B3E0-9305-EC8DA4DF41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F254664-9756-BCF7-B1ED-868C2F6663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9DBC2-9E02-5E40-AB1B-E3E16E5FC60E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02299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D2386A-E5EF-C1D1-C4AC-1AE21F914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A6DA45B-A2ED-C08C-0361-B6161A8F5A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D67AC5F0-9B29-23C7-6F3E-42AAE40A58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D2C1687-9B42-418E-74EC-589115BB0E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9DBC2-9E02-5E40-AB1B-E3E16E5FC60E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53166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A155D5-E859-A1B7-1F10-9CCFA6B065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92C92103-0086-CFE1-3902-40295066B7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01844C21-37F0-05A0-55F5-3A7A422888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1AF5C56-8BD2-8806-663E-83FBBD0615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9DBC2-9E02-5E40-AB1B-E3E16E5FC60E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36218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F58CD7-235C-44A9-D345-D8FFF321E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84CF5926-7B8A-D229-EC75-B36A98EF6A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3658434E-5365-6E28-27D5-6EC5EEEA27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1F494CE-5826-20C8-CD35-626D74811F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9DBC2-9E02-5E40-AB1B-E3E16E5FC60E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288914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924114-5F3B-197D-C7BA-83274258A2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236B54C5-7F77-2B1A-E003-0EF5884EDA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7C2A9827-84C0-EFF0-4BFA-0CC3FEF20C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E23E912B-84CE-B403-24D8-6EEA835B7D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9DBC2-9E02-5E40-AB1B-E3E16E5FC60E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46652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34731F-EF6C-D5DB-B57C-588E0312E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DB1879CE-7C85-B796-D81A-959DDB2BCF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B23EF3D4-20E7-EAB8-7DDD-652EF439A0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6EE958E-BBBC-D965-AC51-233E3271E6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9DBC2-9E02-5E40-AB1B-E3E16E5FC60E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2388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6903CF-E40F-AD8D-F38D-5612A9EA35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8139" y="847493"/>
            <a:ext cx="10505661" cy="1299359"/>
          </a:xfrm>
        </p:spPr>
        <p:txBody>
          <a:bodyPr anchor="t" anchorCtr="0">
            <a:normAutofit/>
          </a:bodyPr>
          <a:lstStyle>
            <a:lvl1pPr algn="ctr">
              <a:defRPr sz="30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B0F0C89-A1BE-A078-D52C-0FC23138D0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2398642"/>
            <a:ext cx="10505661" cy="3684105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0271333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B91C9693-1A60-0B2A-0F83-6A7D08E99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9607"/>
            <a:ext cx="10515600" cy="1091081"/>
          </a:xfrm>
        </p:spPr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F68A5BC4-7A99-104E-7E0F-DC6CC68E1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742699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88C4EF-3CEA-C838-6F44-68CD095B6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49C6FB7-DEEE-875C-FDA6-ADA64BFF0C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CBB6650-7867-1884-C58F-5D51317A08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1199294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B451A9-07CC-6BBF-2A47-1C276EED1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FBB2B48-C3D3-4054-97F2-C1D493EE0D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3E49832-8819-19FB-CDF7-908B142FB5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C18C054-D653-D09E-E0DB-2D87E08E30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BA075E0-4CD1-913F-BE4C-17C8BF485A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502057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1905D1-8E13-AED7-B56C-58535B26E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931503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3448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FDF9BF-2558-C5E6-655F-516C8D7B6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101C790-0038-FF56-01FF-6AE15CA8F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B09D524-74EE-DFBF-2FF7-3C036F7B01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0848682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00FCEA-199A-AD5B-B031-B96F57D31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CBFB1CB-BD1E-2D76-1DAD-C28075CE68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9A1B883-5725-932E-CE70-6C000E3C1E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4625777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D2109990-4A5C-A623-CCAD-3E3FAED848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8139" y="847493"/>
            <a:ext cx="10505661" cy="1299359"/>
          </a:xfrm>
        </p:spPr>
        <p:txBody>
          <a:bodyPr anchor="t" anchorCtr="0">
            <a:normAutofit/>
          </a:bodyPr>
          <a:lstStyle>
            <a:lvl1pPr algn="ctr">
              <a:defRPr sz="30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A8848FA7-3ED5-B7AA-887B-76F7B1B1FB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2398642"/>
            <a:ext cx="10505661" cy="3684105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397704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B91C9693-1A60-0B2A-0F83-6A7D08E99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9607"/>
            <a:ext cx="10515600" cy="1091081"/>
          </a:xfrm>
        </p:spPr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F68A5BC4-7A99-104E-7E0F-DC6CC68E1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18830347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88C4EF-3CEA-C838-6F44-68CD095B6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49C6FB7-DEEE-875C-FDA6-ADA64BFF0C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CBB6650-7867-1884-C58F-5D51317A08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146809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6C9FE9-8AEB-CF6C-83D7-DF4E90359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5C62901-FF00-CD34-E0F0-95D37F8BFF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10141191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B451A9-07CC-6BBF-2A47-1C276EED1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FBB2B48-C3D3-4054-97F2-C1D493EE0D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3E49832-8819-19FB-CDF7-908B142FB5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C18C054-D653-D09E-E0DB-2D87E08E30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BA075E0-4CD1-913F-BE4C-17C8BF485A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37482783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1905D1-8E13-AED7-B56C-58535B26E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5362742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15597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FDF9BF-2558-C5E6-655F-516C8D7B6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101C790-0038-FF56-01FF-6AE15CA8F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B09D524-74EE-DFBF-2FF7-3C036F7B01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0525044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00FCEA-199A-AD5B-B031-B96F57D31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CBFB1CB-BD1E-2D76-1DAD-C28075CE68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9A1B883-5725-932E-CE70-6C000E3C1E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5265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C88C6D-6C2C-D49C-FAF0-A2AF0322E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8A0DD0E-58D0-54DC-C29E-8F2E6DE8F0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93C59C1-87C1-6413-A1E2-18BD1C38A2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403816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D84C65-8B7C-D016-31F8-BBD1B58FC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86E5838-03B0-09BA-56AE-AC24D76B7B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1874D1F-CC25-10E7-81E0-E10D5F16D7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34B8AA2-FFA9-296A-8EEE-43019FA8F0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6C3EEE7-4C50-B91A-3D31-247759EFA5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2728198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83B295-4B93-27DD-7A5F-4649780BA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9608"/>
            <a:ext cx="10515600" cy="906904"/>
          </a:xfrm>
        </p:spPr>
        <p:txBody>
          <a:bodyPr/>
          <a:lstStyle/>
          <a:p>
            <a:r>
              <a:rPr lang="nl-NL" dirty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715464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482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1AFC75-0219-2F44-E0BF-A49B68C3A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t" anchorCtr="0">
            <a:normAutofit/>
          </a:bodyPr>
          <a:lstStyle>
            <a:lvl1pPr>
              <a:defRPr sz="30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B2704AC-6C53-DD61-08CC-4329C24E9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79653E8-37E4-C7CF-91D7-656DC55D01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41030"/>
            <a:ext cx="3932237" cy="36279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809370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B08A3BAC-1495-8167-5DEE-1B810287D9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7A551EE5-4177-89A1-04CB-E4EB9F7C5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t" anchorCtr="0">
            <a:normAutofit/>
          </a:bodyPr>
          <a:lstStyle>
            <a:lvl1pPr>
              <a:defRPr sz="30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9" name="Tijdelijke aanduiding voor tekst 3">
            <a:extLst>
              <a:ext uri="{FF2B5EF4-FFF2-40B4-BE49-F238E27FC236}">
                <a16:creationId xmlns:a16="http://schemas.microsoft.com/office/drawing/2014/main" id="{F548E75D-E2F0-7354-97E2-BD7A8A3730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41030"/>
            <a:ext cx="3932237" cy="36279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341403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D2109990-4A5C-A623-CCAD-3E3FAED848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8139" y="847493"/>
            <a:ext cx="10505661" cy="1299359"/>
          </a:xfrm>
        </p:spPr>
        <p:txBody>
          <a:bodyPr anchor="t" anchorCtr="0">
            <a:normAutofit/>
          </a:bodyPr>
          <a:lstStyle>
            <a:lvl1pPr algn="ctr">
              <a:defRPr sz="30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A8848FA7-3ED5-B7AA-887B-76F7B1B1FB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2398642"/>
            <a:ext cx="10505661" cy="3684105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636474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0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16">
            <a:extLst>
              <a:ext uri="{FF2B5EF4-FFF2-40B4-BE49-F238E27FC236}">
                <a16:creationId xmlns:a16="http://schemas.microsoft.com/office/drawing/2014/main" id="{5C343283-DAB4-CD4E-B9A5-9033E036D787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 flipH="1">
            <a:off x="0" y="6356350"/>
            <a:ext cx="8597348" cy="501650"/>
          </a:xfrm>
          <a:prstGeom prst="rect">
            <a:avLst/>
          </a:prstGeom>
        </p:spPr>
      </p:pic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35EBA499-CB8E-8757-6CE8-509E86DAB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9607"/>
            <a:ext cx="10515600" cy="109108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253A547-C78D-7C22-67AB-F89665D80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pic>
        <p:nvPicPr>
          <p:cNvPr id="13" name="Afbeelding 12" descr="Afbeelding met Lettertype, Graphics, grafische vormgeving, logo&#10;&#10;Automatisch gegenereerde beschrijving">
            <a:extLst>
              <a:ext uri="{FF2B5EF4-FFF2-40B4-BE49-F238E27FC236}">
                <a16:creationId xmlns:a16="http://schemas.microsoft.com/office/drawing/2014/main" id="{947DEBA7-211F-B70A-6896-42CE64A25612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85037" y="6232294"/>
            <a:ext cx="1868763" cy="53549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A77BF7DD-20FA-1880-7BD6-C0400D5FB3DF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19371" y="6460672"/>
            <a:ext cx="6415708" cy="26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226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i="0" kern="1200" baseline="0">
          <a:solidFill>
            <a:srgbClr val="0086CD"/>
          </a:solidFill>
          <a:latin typeface="Arial" panose="020B0604020202020204" pitchFamily="34" charset="0"/>
          <a:ea typeface="Lato" panose="020F0502020204030203" pitchFamily="34" charset="0"/>
          <a:cs typeface="Lato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30613"/>
        </a:buClr>
        <a:buFont typeface="Arial" panose="020B0604020202020204" pitchFamily="34" charset="0"/>
        <a:buChar char="•"/>
        <a:defRPr sz="1400" b="0" i="0" kern="1200" baseline="0">
          <a:solidFill>
            <a:schemeClr val="tx1"/>
          </a:solidFill>
          <a:latin typeface="Arial" panose="020B0604020202020204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86CD"/>
        </a:buClr>
        <a:buFont typeface="Arial" panose="020B0604020202020204" pitchFamily="34" charset="0"/>
        <a:buChar char="•"/>
        <a:defRPr sz="1400" b="0" i="0" kern="1200" baseline="0">
          <a:solidFill>
            <a:schemeClr val="tx1"/>
          </a:solidFill>
          <a:latin typeface="Arial" panose="020B0604020202020204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b="0" i="0" kern="1200" baseline="0">
          <a:solidFill>
            <a:schemeClr val="tx1"/>
          </a:solidFill>
          <a:latin typeface="Arial" panose="020B0604020202020204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30613"/>
        </a:buClr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30613"/>
        </a:buClr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Lettertype, Graphics, grafische vormgeving, logo&#10;&#10;Automatisch gegenereerde beschrijving">
            <a:extLst>
              <a:ext uri="{FF2B5EF4-FFF2-40B4-BE49-F238E27FC236}">
                <a16:creationId xmlns:a16="http://schemas.microsoft.com/office/drawing/2014/main" id="{88FE2F72-4518-B9B4-99FA-14154F8CF92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9485037" y="6258393"/>
            <a:ext cx="1868763" cy="535494"/>
          </a:xfrm>
          <a:prstGeom prst="rect">
            <a:avLst/>
          </a:prstGeom>
        </p:spPr>
      </p:pic>
      <p:sp>
        <p:nvSpPr>
          <p:cNvPr id="16" name="Tijdelijke aanduiding voor titel 1">
            <a:extLst>
              <a:ext uri="{FF2B5EF4-FFF2-40B4-BE49-F238E27FC236}">
                <a16:creationId xmlns:a16="http://schemas.microsoft.com/office/drawing/2014/main" id="{F1623D7A-4819-9B65-A2AE-D067874B3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9607"/>
            <a:ext cx="10515600" cy="109108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17" name="Tijdelijke aanduiding voor tekst 2">
            <a:extLst>
              <a:ext uri="{FF2B5EF4-FFF2-40B4-BE49-F238E27FC236}">
                <a16:creationId xmlns:a16="http://schemas.microsoft.com/office/drawing/2014/main" id="{91F2A318-A921-BC6D-FF2E-6BCCEADA60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64D8CFF1-C3F7-B36C-11EC-8DF4F0DF4FE2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 flipH="1">
            <a:off x="0" y="6356350"/>
            <a:ext cx="8597348" cy="50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239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rgbClr val="0086CD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30613"/>
        </a:buClr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Arial" panose="020B0604020202020204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86CD"/>
        </a:buClr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Arial" panose="020B0604020202020204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>
            <a:lumMod val="50000"/>
          </a:schemeClr>
        </a:buClr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Arial" panose="020B0604020202020204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Lettertype, Graphics, grafische vormgeving, logo&#10;&#10;Automatisch gegenereerde beschrijving">
            <a:extLst>
              <a:ext uri="{FF2B5EF4-FFF2-40B4-BE49-F238E27FC236}">
                <a16:creationId xmlns:a16="http://schemas.microsoft.com/office/drawing/2014/main" id="{88FE2F72-4518-B9B4-99FA-14154F8CF92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9485037" y="6258393"/>
            <a:ext cx="1868763" cy="535494"/>
          </a:xfrm>
          <a:prstGeom prst="rect">
            <a:avLst/>
          </a:prstGeom>
        </p:spPr>
      </p:pic>
      <p:sp>
        <p:nvSpPr>
          <p:cNvPr id="16" name="Tijdelijke aanduiding voor titel 1">
            <a:extLst>
              <a:ext uri="{FF2B5EF4-FFF2-40B4-BE49-F238E27FC236}">
                <a16:creationId xmlns:a16="http://schemas.microsoft.com/office/drawing/2014/main" id="{F1623D7A-4819-9B65-A2AE-D067874B3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9607"/>
            <a:ext cx="10515600" cy="109108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17" name="Tijdelijke aanduiding voor tekst 2">
            <a:extLst>
              <a:ext uri="{FF2B5EF4-FFF2-40B4-BE49-F238E27FC236}">
                <a16:creationId xmlns:a16="http://schemas.microsoft.com/office/drawing/2014/main" id="{91F2A318-A921-BC6D-FF2E-6BCCEADA60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2642689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 baseline="0">
          <a:solidFill>
            <a:srgbClr val="0086CD"/>
          </a:solidFill>
          <a:latin typeface="Arial" panose="020B0604020202020204" pitchFamily="34" charset="0"/>
          <a:ea typeface="Lato" panose="020F0502020204030203" pitchFamily="34" charset="0"/>
          <a:cs typeface="Lato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30613"/>
        </a:buClr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Arial" panose="020B0604020202020204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86CD"/>
        </a:buClr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Arial" panose="020B0604020202020204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>
            <a:lumMod val="50000"/>
          </a:schemeClr>
        </a:buClr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Arial" panose="020B0604020202020204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5xbeter.nl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.png"/><Relationship Id="rId4" Type="http://schemas.openxmlformats.org/officeDocument/2006/relationships/hyperlink" Target="http://www.5xbeter.nl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5xbeter.nl/" TargetMode="External"/><Relationship Id="rId2" Type="http://schemas.openxmlformats.org/officeDocument/2006/relationships/hyperlink" Target="mailto:info@5xbeter.nl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AB208A-05ED-1F6E-E3CD-8C3FCFF021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3169" y="428233"/>
            <a:ext cx="10505661" cy="1002361"/>
          </a:xfrm>
        </p:spPr>
        <p:txBody>
          <a:bodyPr/>
          <a:lstStyle/>
          <a:p>
            <a:pPr rtl="0"/>
            <a:r>
              <a:rPr lang="en-gb" b="1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Toolbox</a:t>
            </a:r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Machine safety: Working with the angle grinder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1C324E1-BC5B-18EE-A0AD-DC4385409A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3168" y="1430594"/>
            <a:ext cx="10505661" cy="366680"/>
          </a:xfrm>
        </p:spPr>
        <p:txBody>
          <a:bodyPr>
            <a:normAutofit/>
          </a:bodyPr>
          <a:lstStyle/>
          <a:p>
            <a:pPr rtl="0"/>
            <a:r>
              <a:rPr lang="en-gb" sz="2000" b="0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Company name and date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3DE84BC9-D223-C667-6F00-C9574FD55819}"/>
              </a:ext>
            </a:extLst>
          </p:cNvPr>
          <p:cNvSpPr/>
          <p:nvPr/>
        </p:nvSpPr>
        <p:spPr>
          <a:xfrm>
            <a:off x="843169" y="1954160"/>
            <a:ext cx="10505661" cy="384195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A1ACD19-10C4-1BA7-638F-0A2D0502A8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936" b="10936"/>
          <a:stretch/>
        </p:blipFill>
        <p:spPr>
          <a:xfrm>
            <a:off x="843169" y="1954160"/>
            <a:ext cx="10505662" cy="384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730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C838FA-D99A-E3C4-C037-D58F9CB04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06511BA-7996-C8F8-BA54-ABCAA3C2DE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 rtl="0"/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2CD09551-C1EF-61E3-FB73-E5EEF9560E5C}"/>
              </a:ext>
            </a:extLst>
          </p:cNvPr>
          <p:cNvSpPr txBox="1">
            <a:spLocks/>
          </p:cNvSpPr>
          <p:nvPr/>
        </p:nvSpPr>
        <p:spPr>
          <a:xfrm>
            <a:off x="0" y="428234"/>
            <a:ext cx="12191999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rtl="0"/>
            <a:r>
              <a:rPr lang="en-gb" sz="2800" b="1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Safe and healthy working practices  </a:t>
            </a:r>
            <a:r>
              <a:rPr lang="en-gb" sz="2800" b="1" i="0" u="none" baseline="0">
                <a:solidFill>
                  <a:srgbClr val="E3061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gb" sz="2800" b="1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sz="2800" b="0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Machine safety: Angle grinder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Afbeelding 10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E9D6A4A5-C4BD-85A6-B62B-7F441D478A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7172" r="-1" b="51404"/>
          <a:stretch>
            <a:fillRect/>
          </a:stretch>
        </p:blipFill>
        <p:spPr>
          <a:xfrm>
            <a:off x="0" y="1407753"/>
            <a:ext cx="4790114" cy="960857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38A3FBE0-2BC1-BED5-EA7D-31C24E409776}"/>
              </a:ext>
            </a:extLst>
          </p:cNvPr>
          <p:cNvSpPr txBox="1">
            <a:spLocks/>
          </p:cNvSpPr>
          <p:nvPr/>
        </p:nvSpPr>
        <p:spPr>
          <a:xfrm>
            <a:off x="848140" y="1668379"/>
            <a:ext cx="3941974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 rtl="0"/>
            <a:r>
              <a:rPr lang="en-gb" sz="2000" b="1" i="0" u="none" baseline="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How can I tell the difference?</a:t>
            </a:r>
            <a:endParaRPr lang="en-gb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ABE8D72-065F-BD06-0265-4392952F68B1}"/>
              </a:ext>
            </a:extLst>
          </p:cNvPr>
          <p:cNvSpPr txBox="1">
            <a:spLocks/>
          </p:cNvSpPr>
          <p:nvPr/>
        </p:nvSpPr>
        <p:spPr>
          <a:xfrm>
            <a:off x="848138" y="2451350"/>
            <a:ext cx="7390340" cy="266281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 rtl="0">
              <a:lnSpc>
                <a:spcPct val="100000"/>
              </a:lnSpc>
              <a:buClr>
                <a:srgbClr val="E30613"/>
              </a:buClr>
            </a:pPr>
            <a:r>
              <a:rPr lang="en-gb" sz="2000" b="0" i="0" u="none" baseline="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 main difference between cutting discs and deburring discs is their thickness.</a:t>
            </a:r>
          </a:p>
          <a:p>
            <a:pPr algn="l" rtl="0">
              <a:lnSpc>
                <a:spcPct val="100000"/>
              </a:lnSpc>
              <a:buClr>
                <a:srgbClr val="E30613"/>
              </a:buClr>
            </a:pPr>
            <a:endParaRPr lang="en-gb" altLang="nl-N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Lucida Grande" panose="020B0600040502020204" pitchFamily="34" charset="0"/>
            </a:endParaRPr>
          </a:p>
          <a:p>
            <a:pPr algn="l" rtl="0">
              <a:lnSpc>
                <a:spcPct val="100000"/>
              </a:lnSpc>
              <a:buClr>
                <a:srgbClr val="E30613"/>
              </a:buClr>
            </a:pPr>
            <a:r>
              <a:rPr lang="en-gb" sz="2000" b="0" i="0" u="none" baseline="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Lucida Grande" panose="020B0600040502020204" pitchFamily="34" charset="0"/>
              </a:rPr>
              <a:t>Whereas a cutting disc is often approx. 1 mm thick, a deburring disc is thicker.</a:t>
            </a:r>
          </a:p>
          <a:p>
            <a:pPr algn="l" rtl="0">
              <a:lnSpc>
                <a:spcPct val="100000"/>
              </a:lnSpc>
              <a:buClr>
                <a:srgbClr val="E30613"/>
              </a:buClr>
            </a:pPr>
            <a:endParaRPr lang="en-gb" altLang="nl-N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Lucida Grande" panose="020B0600040502020204" pitchFamily="34" charset="0"/>
            </a:endParaRPr>
          </a:p>
          <a:p>
            <a:pPr algn="l" rtl="0">
              <a:lnSpc>
                <a:spcPct val="100000"/>
              </a:lnSpc>
              <a:buClr>
                <a:srgbClr val="E30613"/>
              </a:buClr>
            </a:pPr>
            <a:r>
              <a:rPr lang="en-gb" sz="2000" b="0" i="0" u="none" baseline="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Lucida Grande" panose="020B0600040502020204" pitchFamily="34" charset="0"/>
              </a:rPr>
              <a:t>In this example, a warning is given not to use this disc for deburring. This is indicated by a pictogram and text.</a:t>
            </a:r>
            <a:endParaRPr lang="en-gb" altLang="nl-NL" sz="2000" b="0" dirty="0">
              <a:solidFill>
                <a:schemeClr val="tx1"/>
              </a:solidFill>
              <a:latin typeface="Arial" panose="020B0604020202020204" pitchFamily="34" charset="0"/>
              <a:sym typeface="Lucida Grande" panose="020B0600040502020204" pitchFamily="34" charset="0"/>
            </a:endParaRPr>
          </a:p>
        </p:txBody>
      </p:sp>
      <p:pic>
        <p:nvPicPr>
          <p:cNvPr id="4" name="Afbeelding 3" descr="Afbeelding met tekst, compactdisk, cirkel, Apparaat voor gegevensopslag&#10;&#10;Door AI gegenereerde inhoud is mogelijk onjuist.">
            <a:extLst>
              <a:ext uri="{FF2B5EF4-FFF2-40B4-BE49-F238E27FC236}">
                <a16:creationId xmlns:a16="http://schemas.microsoft.com/office/drawing/2014/main" id="{CF6947AF-0677-DF69-0E89-5E8E7422FA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2260" y="1203726"/>
            <a:ext cx="3629739" cy="4777031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E0DAB9F8-E781-598B-3863-60247A631490}"/>
              </a:ext>
            </a:extLst>
          </p:cNvPr>
          <p:cNvSpPr txBox="1">
            <a:spLocks/>
          </p:cNvSpPr>
          <p:nvPr/>
        </p:nvSpPr>
        <p:spPr>
          <a:xfrm>
            <a:off x="9783271" y="5114166"/>
            <a:ext cx="1372760" cy="4188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rtl="0">
              <a:lnSpc>
                <a:spcPct val="100000"/>
              </a:lnSpc>
              <a:buClr>
                <a:srgbClr val="E30613"/>
              </a:buClr>
            </a:pPr>
            <a:r>
              <a:rPr lang="en-gb" sz="2000" b="0" i="0" u="none" baseline="0">
                <a:solidFill>
                  <a:schemeClr val="accent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Pictogram</a:t>
            </a:r>
            <a:endParaRPr lang="en-gb" altLang="nl-NL" sz="2000" b="0" dirty="0">
              <a:solidFill>
                <a:schemeClr val="accent6"/>
              </a:solidFill>
              <a:latin typeface="Arial" panose="020B0604020202020204" pitchFamily="34" charset="0"/>
              <a:sym typeface="Lucida Grande" panose="020B0600040502020204" pitchFamily="34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8C49168E-90D0-F11E-98E4-23DBC007FC70}"/>
              </a:ext>
            </a:extLst>
          </p:cNvPr>
          <p:cNvSpPr txBox="1">
            <a:spLocks/>
          </p:cNvSpPr>
          <p:nvPr/>
        </p:nvSpPr>
        <p:spPr>
          <a:xfrm>
            <a:off x="9104745" y="3379166"/>
            <a:ext cx="1006063" cy="41880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rtl="0">
              <a:lnSpc>
                <a:spcPct val="100000"/>
              </a:lnSpc>
              <a:buClr>
                <a:srgbClr val="E30613"/>
              </a:buClr>
            </a:pPr>
            <a:r>
              <a:rPr lang="en-gb" sz="2000" b="0" i="0" u="none" baseline="0">
                <a:solidFill>
                  <a:schemeClr val="accent6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Text</a:t>
            </a:r>
            <a:endParaRPr lang="en-gb" altLang="nl-NL" sz="2000" b="0" dirty="0">
              <a:solidFill>
                <a:schemeClr val="accent6"/>
              </a:solidFill>
              <a:latin typeface="Arial" panose="020B0604020202020204" pitchFamily="34" charset="0"/>
              <a:sym typeface="Lucida Grande" panose="020B060004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831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D80C6D-3260-9BCA-016D-EFB3954AD1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DC13DBEB-209F-0F36-5FF6-0B67F33796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 rtl="0"/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9E1D731D-9FAF-D254-2725-DFA399F30065}"/>
              </a:ext>
            </a:extLst>
          </p:cNvPr>
          <p:cNvSpPr txBox="1">
            <a:spLocks/>
          </p:cNvSpPr>
          <p:nvPr/>
        </p:nvSpPr>
        <p:spPr>
          <a:xfrm>
            <a:off x="0" y="428234"/>
            <a:ext cx="12191999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rtl="0"/>
            <a:r>
              <a:rPr lang="en-gb" sz="2800" b="1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Safe and healthy working practices  </a:t>
            </a:r>
            <a:r>
              <a:rPr lang="en-gb" sz="2800" b="1" i="0" u="none" baseline="0">
                <a:solidFill>
                  <a:srgbClr val="E3061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gb" sz="2800" b="1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sz="2800" b="0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Machine safety: Angle grinder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Afbeelding 10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6487FBB4-6575-1D85-DE03-DABCE02830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879" r="-2" b="51404"/>
          <a:stretch>
            <a:fillRect/>
          </a:stretch>
        </p:blipFill>
        <p:spPr>
          <a:xfrm>
            <a:off x="0" y="1407753"/>
            <a:ext cx="3040625" cy="960857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90ABDF58-39A5-AF3F-3571-D9D31159EA19}"/>
              </a:ext>
            </a:extLst>
          </p:cNvPr>
          <p:cNvSpPr txBox="1">
            <a:spLocks/>
          </p:cNvSpPr>
          <p:nvPr/>
        </p:nvSpPr>
        <p:spPr>
          <a:xfrm>
            <a:off x="848139" y="1668379"/>
            <a:ext cx="362973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 rtl="0"/>
            <a:r>
              <a:rPr lang="en-gb" sz="2000" b="1" i="0" u="none" baseline="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Choice stress</a:t>
            </a:r>
            <a:endParaRPr lang="en-gb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6361E649-5BB8-F043-DE0A-054F520F18FD}"/>
              </a:ext>
            </a:extLst>
          </p:cNvPr>
          <p:cNvSpPr txBox="1">
            <a:spLocks/>
          </p:cNvSpPr>
          <p:nvPr/>
        </p:nvSpPr>
        <p:spPr>
          <a:xfrm>
            <a:off x="848138" y="2451350"/>
            <a:ext cx="4832471" cy="266281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 rtl="0">
              <a:lnSpc>
                <a:spcPct val="100000"/>
              </a:lnSpc>
              <a:buClr>
                <a:srgbClr val="E30613"/>
              </a:buClr>
            </a:pPr>
            <a:r>
              <a:rPr lang="en-gb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Before you start, you need to decide which disc you want to use.</a:t>
            </a:r>
          </a:p>
          <a:p>
            <a:pPr algn="l" rtl="0">
              <a:lnSpc>
                <a:spcPct val="100000"/>
              </a:lnSpc>
              <a:buClr>
                <a:srgbClr val="E30613"/>
              </a:buClr>
            </a:pPr>
            <a:endParaRPr lang="en-gb" altLang="nl-N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Lucida Grande" panose="020B0600040502020204" pitchFamily="34" charset="0"/>
            </a:endParaRPr>
          </a:p>
          <a:p>
            <a:pPr algn="l" rtl="0">
              <a:lnSpc>
                <a:spcPct val="100000"/>
              </a:lnSpc>
              <a:buClr>
                <a:srgbClr val="E30613"/>
              </a:buClr>
            </a:pPr>
            <a:r>
              <a:rPr lang="en-gb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Lucida Grande" panose="020B0600040502020204" pitchFamily="34" charset="0"/>
              </a:rPr>
              <a:t>The task and the material to be ground determine which disc you should choose.</a:t>
            </a:r>
          </a:p>
          <a:p>
            <a:pPr algn="l" rtl="0">
              <a:lnSpc>
                <a:spcPct val="100000"/>
              </a:lnSpc>
              <a:buClr>
                <a:srgbClr val="E30613"/>
              </a:buClr>
            </a:pPr>
            <a:endParaRPr lang="en-gb" altLang="nl-N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Lucida Grande" panose="020B0600040502020204" pitchFamily="34" charset="0"/>
            </a:endParaRPr>
          </a:p>
          <a:p>
            <a:pPr algn="l" rtl="0">
              <a:lnSpc>
                <a:spcPct val="100000"/>
              </a:lnSpc>
              <a:buClr>
                <a:srgbClr val="E30613"/>
              </a:buClr>
            </a:pPr>
            <a:r>
              <a:rPr lang="en-gb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Lucida Grande" panose="020B0600040502020204" pitchFamily="34" charset="0"/>
              </a:rPr>
              <a:t>If you don't think carefully and just use any disc, this can lead to poor results and injury.</a:t>
            </a:r>
            <a:endParaRPr lang="en-gb" altLang="nl-NL" sz="2000" b="0" dirty="0">
              <a:solidFill>
                <a:schemeClr val="tx1"/>
              </a:solidFill>
              <a:latin typeface="Arial" panose="020B0604020202020204" pitchFamily="34" charset="0"/>
              <a:sym typeface="Lucida Grande" panose="020B0600040502020204" pitchFamily="34" charset="0"/>
            </a:endParaRPr>
          </a:p>
        </p:txBody>
      </p:sp>
      <p:pic>
        <p:nvPicPr>
          <p:cNvPr id="6" name="Afbeelding 5" descr="Afbeelding met schermopname&#10;&#10;Door AI gegenereerde inhoud is mogelijk onjuist.">
            <a:extLst>
              <a:ext uri="{FF2B5EF4-FFF2-40B4-BE49-F238E27FC236}">
                <a16:creationId xmlns:a16="http://schemas.microsoft.com/office/drawing/2014/main" id="{D799914A-4F6D-53C6-3B6A-199DE72DF6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448639"/>
            <a:ext cx="5172512" cy="3336918"/>
          </a:xfrm>
          <a:prstGeom prst="rect">
            <a:avLst/>
          </a:prstGeo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B73F07BC-BB6B-A6A0-387C-E58B17800134}"/>
              </a:ext>
            </a:extLst>
          </p:cNvPr>
          <p:cNvSpPr txBox="1">
            <a:spLocks/>
          </p:cNvSpPr>
          <p:nvPr/>
        </p:nvSpPr>
        <p:spPr>
          <a:xfrm>
            <a:off x="6017601" y="5946131"/>
            <a:ext cx="3094032" cy="35024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 rtl="0">
              <a:lnSpc>
                <a:spcPct val="100000"/>
              </a:lnSpc>
              <a:buClr>
                <a:srgbClr val="E30613"/>
              </a:buClr>
            </a:pPr>
            <a:r>
              <a:rPr lang="en-gb" sz="1200" b="0" i="0" u="none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 choice is huge (source: Google)</a:t>
            </a:r>
            <a:endParaRPr lang="en-gb" altLang="nl-NL" sz="1200" b="0" dirty="0">
              <a:solidFill>
                <a:schemeClr val="tx1"/>
              </a:solidFill>
              <a:latin typeface="Arial" panose="020B0604020202020204" pitchFamily="34" charset="0"/>
              <a:sym typeface="Lucida Grande" panose="020B060004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755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33E15E-BBC4-FE51-B122-F529A96B2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5D581906-4FC7-8842-8AE4-10B39F255A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 rtl="0"/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0CD0DB3A-A365-B5F6-EBCE-5AA66A6DB6BE}"/>
              </a:ext>
            </a:extLst>
          </p:cNvPr>
          <p:cNvSpPr txBox="1">
            <a:spLocks/>
          </p:cNvSpPr>
          <p:nvPr/>
        </p:nvSpPr>
        <p:spPr>
          <a:xfrm>
            <a:off x="0" y="428234"/>
            <a:ext cx="12191999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rtl="0"/>
            <a:r>
              <a:rPr lang="en-gb" sz="2800" b="1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Safe and healthy working practices  </a:t>
            </a:r>
            <a:r>
              <a:rPr lang="en-gb" sz="2800" b="1" i="0" u="none" baseline="0">
                <a:solidFill>
                  <a:srgbClr val="E3061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gb" sz="2800" b="1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sz="2800" b="0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Machine safety: Angle grinder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Afbeelding 10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77B90F0B-BDBA-19FE-5D72-9CB311BFF73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370" r="-2" b="51404"/>
          <a:stretch>
            <a:fillRect/>
          </a:stretch>
        </p:blipFill>
        <p:spPr>
          <a:xfrm>
            <a:off x="0" y="1407753"/>
            <a:ext cx="3080221" cy="960857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48F95952-28A5-E6B7-922B-1A0F4401CAB5}"/>
              </a:ext>
            </a:extLst>
          </p:cNvPr>
          <p:cNvSpPr txBox="1">
            <a:spLocks/>
          </p:cNvSpPr>
          <p:nvPr/>
        </p:nvSpPr>
        <p:spPr>
          <a:xfrm>
            <a:off x="848139" y="1668379"/>
            <a:ext cx="362973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 rtl="0"/>
            <a:r>
              <a:rPr lang="en-gb" sz="2000" b="1" i="0" u="none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Safe operation</a:t>
            </a:r>
            <a:endParaRPr lang="en-gb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F710CDE3-7A59-EDEB-59C7-F41E9982C401}"/>
              </a:ext>
            </a:extLst>
          </p:cNvPr>
          <p:cNvSpPr txBox="1">
            <a:spLocks/>
          </p:cNvSpPr>
          <p:nvPr/>
        </p:nvSpPr>
        <p:spPr>
          <a:xfrm>
            <a:off x="848138" y="2451349"/>
            <a:ext cx="10618276" cy="365004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 rtl="0">
              <a:lnSpc>
                <a:spcPts val="2200"/>
              </a:lnSpc>
              <a:buClr>
                <a:srgbClr val="E30613"/>
              </a:buClr>
            </a:pPr>
            <a:r>
              <a:rPr lang="en-gb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Keep the plug out of the socket until...</a:t>
            </a:r>
          </a:p>
          <a:p>
            <a:pPr algn="l" rtl="0">
              <a:lnSpc>
                <a:spcPts val="2200"/>
              </a:lnSpc>
              <a:buClr>
                <a:srgbClr val="E30613"/>
              </a:buClr>
            </a:pPr>
            <a:endParaRPr lang="en-gb" altLang="nl-N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Lucida Grande" panose="020B0600040502020204" pitchFamily="34" charset="0"/>
            </a:endParaRPr>
          </a:p>
          <a:p>
            <a:pPr marL="342900" indent="-342900" algn="l" rtl="0">
              <a:lnSpc>
                <a:spcPts val="22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en-gb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Lucida Grande" panose="020B0600040502020204" pitchFamily="34" charset="0"/>
              </a:rPr>
              <a:t>The grinding disc is securely fastened and suitable for the material you are working on.</a:t>
            </a:r>
          </a:p>
          <a:p>
            <a:pPr marL="342900" indent="-342900" algn="l" rtl="0">
              <a:lnSpc>
                <a:spcPts val="22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endParaRPr lang="en-gb" altLang="nl-N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Lucida Grande" panose="020B0600040502020204" pitchFamily="34" charset="0"/>
            </a:endParaRPr>
          </a:p>
          <a:p>
            <a:pPr marL="342900" indent="-342900" algn="l" rtl="0">
              <a:lnSpc>
                <a:spcPts val="22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en-gb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Lucida Grande" panose="020B0600040502020204" pitchFamily="34" charset="0"/>
              </a:rPr>
              <a:t>Secure your workpiece firmly to prevent unexpected movements.</a:t>
            </a:r>
          </a:p>
          <a:p>
            <a:pPr marL="342900" indent="-342900" algn="l" rtl="0">
              <a:lnSpc>
                <a:spcPts val="22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endParaRPr lang="en-gb" altLang="nl-N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Lucida Grande" panose="020B0600040502020204" pitchFamily="34" charset="0"/>
            </a:endParaRPr>
          </a:p>
          <a:p>
            <a:pPr marL="342900" indent="-342900" algn="l" rtl="0">
              <a:lnSpc>
                <a:spcPts val="22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en-gb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Lucida Grande" panose="020B0600040502020204" pitchFamily="34" charset="0"/>
              </a:rPr>
              <a:t>Now you can plug it in (if the “ON” button is still off).</a:t>
            </a:r>
          </a:p>
          <a:p>
            <a:pPr marL="342900" indent="-342900" algn="l" rtl="0">
              <a:lnSpc>
                <a:spcPts val="22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endParaRPr lang="en-gb" altLang="nl-N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Lucida Grande" panose="020B0600040502020204" pitchFamily="34" charset="0"/>
            </a:endParaRPr>
          </a:p>
          <a:p>
            <a:pPr marL="342900" indent="-342900" algn="l" rtl="0">
              <a:lnSpc>
                <a:spcPts val="22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en-gb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Lucida Grande" panose="020B0600040502020204" pitchFamily="34" charset="0"/>
              </a:rPr>
              <a:t>Hold the grinder with both hands, as this gives you more control over it. Take a stable position and start the grinder.</a:t>
            </a:r>
          </a:p>
          <a:p>
            <a:pPr marL="342900" indent="-342900" algn="l" rtl="0">
              <a:lnSpc>
                <a:spcPts val="22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endParaRPr lang="en-gb" altLang="nl-N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Lucida Grande" panose="020B0600040502020204" pitchFamily="34" charset="0"/>
            </a:endParaRPr>
          </a:p>
          <a:p>
            <a:pPr marL="342900" indent="-342900" algn="l" rtl="0">
              <a:lnSpc>
                <a:spcPts val="22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en-gb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Lucida Grande" panose="020B0600040502020204" pitchFamily="34" charset="0"/>
              </a:rPr>
              <a:t>Allow the grinder to reach speed before you start grinding.</a:t>
            </a:r>
            <a:endParaRPr lang="en-gb" altLang="nl-NL" sz="2000" b="0" dirty="0">
              <a:solidFill>
                <a:schemeClr val="tx1"/>
              </a:solidFill>
              <a:latin typeface="Arial" panose="020B0604020202020204" pitchFamily="34" charset="0"/>
              <a:sym typeface="Lucida Grande" panose="020B060004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64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7CFD6E-4DCE-C597-65EC-CD02949C7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73F51A44-2560-A3B4-AEEF-ABBF1016E8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 rtl="0"/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5AA3C08A-4DFF-28C5-6630-1B40C8F6759B}"/>
              </a:ext>
            </a:extLst>
          </p:cNvPr>
          <p:cNvSpPr txBox="1">
            <a:spLocks/>
          </p:cNvSpPr>
          <p:nvPr/>
        </p:nvSpPr>
        <p:spPr>
          <a:xfrm>
            <a:off x="0" y="428234"/>
            <a:ext cx="12191999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rtl="0"/>
            <a:r>
              <a:rPr lang="en-gb" sz="2800" b="1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Safe and healthy working practices  </a:t>
            </a:r>
            <a:r>
              <a:rPr lang="en-gb" sz="2800" b="1" i="0" u="none" baseline="0">
                <a:solidFill>
                  <a:srgbClr val="E3061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gb" sz="2800" b="1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sz="2800" b="0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Machine safety: Angle grinder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Afbeelding 10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80ADF6BC-7288-F917-CE45-6D519E7D21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0941" r="-2" b="51404"/>
          <a:stretch>
            <a:fillRect/>
          </a:stretch>
        </p:blipFill>
        <p:spPr>
          <a:xfrm>
            <a:off x="0" y="1407753"/>
            <a:ext cx="3035833" cy="960857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320C244D-C103-2B03-15C5-3DED84422B71}"/>
              </a:ext>
            </a:extLst>
          </p:cNvPr>
          <p:cNvSpPr txBox="1">
            <a:spLocks/>
          </p:cNvSpPr>
          <p:nvPr/>
        </p:nvSpPr>
        <p:spPr>
          <a:xfrm>
            <a:off x="848139" y="1668379"/>
            <a:ext cx="362973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 rtl="0"/>
            <a:r>
              <a:rPr lang="en-gb" sz="2000" b="1" i="0" u="none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Safe operation</a:t>
            </a:r>
            <a:endParaRPr lang="en-gb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90DF1938-7A8A-B8D1-B7ED-61E27DF68321}"/>
              </a:ext>
            </a:extLst>
          </p:cNvPr>
          <p:cNvSpPr txBox="1">
            <a:spLocks/>
          </p:cNvSpPr>
          <p:nvPr/>
        </p:nvSpPr>
        <p:spPr>
          <a:xfrm>
            <a:off x="848138" y="2451349"/>
            <a:ext cx="10618276" cy="365004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 rtl="0">
              <a:lnSpc>
                <a:spcPts val="2200"/>
              </a:lnSpc>
              <a:buClr>
                <a:srgbClr val="E30613"/>
              </a:buClr>
            </a:pPr>
            <a:r>
              <a:rPr lang="en-gb" sz="2000" b="0" i="0" u="none" baseline="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Not every disc is suitable for deburring, so make sure you use a suitable deburring disc and maintain the correct angle.</a:t>
            </a:r>
          </a:p>
          <a:p>
            <a:pPr algn="l" rtl="0">
              <a:lnSpc>
                <a:spcPts val="2200"/>
              </a:lnSpc>
              <a:buClr>
                <a:srgbClr val="E30613"/>
              </a:buClr>
            </a:pPr>
            <a:endParaRPr lang="en-gb" altLang="nl-N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Lucida Grande" panose="020B0600040502020204" pitchFamily="34" charset="0"/>
            </a:endParaRPr>
          </a:p>
          <a:p>
            <a:pPr algn="l" rtl="0">
              <a:lnSpc>
                <a:spcPts val="2200"/>
              </a:lnSpc>
              <a:buClr>
                <a:srgbClr val="E30613"/>
              </a:buClr>
            </a:pPr>
            <a:r>
              <a:rPr lang="en-gb" sz="2000" b="0" i="0" u="none" baseline="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Lucida Grande" panose="020B0600040502020204" pitchFamily="34" charset="0"/>
              </a:rPr>
              <a:t>Cutting through: when cutting through with a thin disc, be careful not to make any sudden movements; keep the angle as perpendicular as possible. A thin disc can easily shatter, </a:t>
            </a:r>
            <a:endParaRPr lang="en-GB" sz="2000" b="0" i="0" u="none" baseline="0" dirty="0">
              <a:solidFill>
                <a:schemeClr val="tx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Lucida Grande" panose="020B0600040502020204" pitchFamily="34" charset="0"/>
            </a:endParaRPr>
          </a:p>
          <a:p>
            <a:pPr algn="l" rtl="0">
              <a:lnSpc>
                <a:spcPts val="2200"/>
              </a:lnSpc>
              <a:buClr>
                <a:srgbClr val="E30613"/>
              </a:buClr>
            </a:pPr>
            <a:r>
              <a:rPr lang="en-gb" sz="2000" b="0" i="0" u="none" baseline="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Lucida Grande" panose="020B0600040502020204" pitchFamily="34" charset="0"/>
              </a:rPr>
              <a:t>with all the consequences that entails.</a:t>
            </a:r>
          </a:p>
          <a:p>
            <a:pPr algn="l" rtl="0">
              <a:lnSpc>
                <a:spcPts val="2200"/>
              </a:lnSpc>
              <a:buClr>
                <a:srgbClr val="E30613"/>
              </a:buClr>
            </a:pPr>
            <a:endParaRPr lang="en-gb" altLang="nl-N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Lucida Grande" panose="020B0600040502020204" pitchFamily="34" charset="0"/>
            </a:endParaRPr>
          </a:p>
          <a:p>
            <a:pPr algn="l" rtl="0">
              <a:lnSpc>
                <a:spcPts val="2200"/>
              </a:lnSpc>
              <a:buClr>
                <a:srgbClr val="E30613"/>
              </a:buClr>
            </a:pPr>
            <a:r>
              <a:rPr lang="en-gb" sz="2000" b="0" i="0" u="none" baseline="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Lucida Grande" panose="020B0600040502020204" pitchFamily="34" charset="0"/>
              </a:rPr>
              <a:t>When you have finished grinding or your grinding disc needs replacing, wait until your angle grinder has come to a complete standstill and first unplug it from the mains.</a:t>
            </a:r>
          </a:p>
          <a:p>
            <a:pPr algn="l" rtl="0">
              <a:lnSpc>
                <a:spcPts val="2200"/>
              </a:lnSpc>
              <a:buClr>
                <a:srgbClr val="E30613"/>
              </a:buClr>
            </a:pPr>
            <a:endParaRPr lang="en-gb" altLang="nl-N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Lucida Grande" panose="020B0600040502020204" pitchFamily="34" charset="0"/>
            </a:endParaRPr>
          </a:p>
          <a:p>
            <a:pPr algn="l" rtl="0">
              <a:lnSpc>
                <a:spcPts val="2200"/>
              </a:lnSpc>
              <a:buClr>
                <a:srgbClr val="E30613"/>
              </a:buClr>
            </a:pPr>
            <a:r>
              <a:rPr lang="en-gb" sz="2000" b="1" i="0" u="none" baseline="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Lucida Grande" panose="020B0600040502020204" pitchFamily="34" charset="0"/>
              </a:rPr>
              <a:t>Never</a:t>
            </a:r>
            <a:r>
              <a:rPr lang="en-gb" sz="2000" b="0" i="0" u="none" baseline="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Lucida Grande" panose="020B0600040502020204" pitchFamily="34" charset="0"/>
              </a:rPr>
              <a:t> replace or change your disc while the machine is still powered up.</a:t>
            </a:r>
            <a:endParaRPr lang="en-gb" altLang="nl-NL" sz="2000" b="0" dirty="0">
              <a:solidFill>
                <a:schemeClr val="tx1"/>
              </a:solidFill>
              <a:latin typeface="Arial" panose="020B0604020202020204" pitchFamily="34" charset="0"/>
              <a:sym typeface="Lucida Grande" panose="020B060004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09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D2987C-829B-EB4A-B76F-059FD0B04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0959425A-CB27-E7BC-D875-2B23720024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 rtl="0"/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F66278A0-4851-FA02-0BBD-FC3A93537FE8}"/>
              </a:ext>
            </a:extLst>
          </p:cNvPr>
          <p:cNvSpPr txBox="1">
            <a:spLocks/>
          </p:cNvSpPr>
          <p:nvPr/>
        </p:nvSpPr>
        <p:spPr>
          <a:xfrm>
            <a:off x="0" y="428234"/>
            <a:ext cx="12191999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rtl="0"/>
            <a:r>
              <a:rPr lang="en-gb" sz="2800" b="1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Safe and healthy working practices  </a:t>
            </a:r>
            <a:r>
              <a:rPr lang="en-gb" sz="2800" b="1" i="0" u="none" baseline="0">
                <a:solidFill>
                  <a:srgbClr val="E3061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gb" sz="2800" b="1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sz="2800" b="0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Machine safety: Angle grinder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Afbeelding 10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6555F34C-44E2-BEA0-2D32-EE9A75901C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9161" r="-2" b="51404"/>
          <a:stretch>
            <a:fillRect/>
          </a:stretch>
        </p:blipFill>
        <p:spPr>
          <a:xfrm>
            <a:off x="0" y="1407753"/>
            <a:ext cx="3174225" cy="960857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6D3DD876-FCE7-5F71-55B6-BF837ED4DA9C}"/>
              </a:ext>
            </a:extLst>
          </p:cNvPr>
          <p:cNvSpPr txBox="1">
            <a:spLocks/>
          </p:cNvSpPr>
          <p:nvPr/>
        </p:nvSpPr>
        <p:spPr>
          <a:xfrm>
            <a:off x="848139" y="1668379"/>
            <a:ext cx="362973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 rtl="0"/>
            <a:r>
              <a:rPr lang="en-gb" sz="2000" b="1" i="0" u="none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Safe operation</a:t>
            </a:r>
            <a:endParaRPr lang="en-gb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4DD56B2A-C4B4-8CB0-2DAB-31307A34DA43}"/>
              </a:ext>
            </a:extLst>
          </p:cNvPr>
          <p:cNvSpPr txBox="1">
            <a:spLocks/>
          </p:cNvSpPr>
          <p:nvPr/>
        </p:nvSpPr>
        <p:spPr>
          <a:xfrm>
            <a:off x="848139" y="2637373"/>
            <a:ext cx="8011777" cy="365004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 rtl="0">
              <a:lnSpc>
                <a:spcPts val="2200"/>
              </a:lnSpc>
              <a:buClr>
                <a:srgbClr val="E30613"/>
              </a:buClr>
            </a:pPr>
            <a:r>
              <a:rPr lang="en-gb" sz="2000" b="0" i="0" u="none" baseline="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By carefully reading the information on the device and the grinding disc, you now know that its use involves risks.</a:t>
            </a:r>
          </a:p>
          <a:p>
            <a:pPr algn="l" rtl="0">
              <a:lnSpc>
                <a:spcPts val="2200"/>
              </a:lnSpc>
              <a:buClr>
                <a:srgbClr val="E30613"/>
              </a:buClr>
            </a:pPr>
            <a:endParaRPr lang="en-gb" altLang="nl-N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Lucida Grande" panose="020B0600040502020204" pitchFamily="34" charset="0"/>
            </a:endParaRPr>
          </a:p>
          <a:p>
            <a:pPr algn="l" rtl="0">
              <a:lnSpc>
                <a:spcPts val="2200"/>
              </a:lnSpc>
              <a:buClr>
                <a:srgbClr val="E30613"/>
              </a:buClr>
            </a:pPr>
            <a:r>
              <a:rPr lang="en-gb" sz="2000" b="0" i="0" u="none" baseline="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Lucida Grande" panose="020B0600040502020204" pitchFamily="34" charset="0"/>
              </a:rPr>
              <a:t>Your common sense also tells you to stay away from the rotating disc. Ensure that you grind in a controlled manner so that the disc remains intact.</a:t>
            </a:r>
          </a:p>
          <a:p>
            <a:pPr algn="l" rtl="0">
              <a:lnSpc>
                <a:spcPts val="2200"/>
              </a:lnSpc>
              <a:buClr>
                <a:srgbClr val="E30613"/>
              </a:buClr>
            </a:pPr>
            <a:endParaRPr lang="en-gb" altLang="nl-N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Lucida Grande" panose="020B0600040502020204" pitchFamily="34" charset="0"/>
            </a:endParaRPr>
          </a:p>
          <a:p>
            <a:pPr algn="l" rtl="0">
              <a:lnSpc>
                <a:spcPts val="2200"/>
              </a:lnSpc>
              <a:buClr>
                <a:srgbClr val="E30613"/>
              </a:buClr>
            </a:pPr>
            <a:r>
              <a:rPr lang="en-gb" sz="2000" b="0" i="0" u="none" baseline="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Lucida Grande" panose="020B0600040502020204" pitchFamily="34" charset="0"/>
              </a:rPr>
              <a:t>It remains a useful device, but how much risk are you willing to take?</a:t>
            </a:r>
          </a:p>
          <a:p>
            <a:pPr algn="l" rtl="0">
              <a:lnSpc>
                <a:spcPts val="2200"/>
              </a:lnSpc>
              <a:buClr>
                <a:srgbClr val="E30613"/>
              </a:buClr>
            </a:pPr>
            <a:endParaRPr lang="en-gb" altLang="nl-N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Lucida Grande" panose="020B0600040502020204" pitchFamily="34" charset="0"/>
            </a:endParaRPr>
          </a:p>
          <a:p>
            <a:pPr algn="l" rtl="0">
              <a:lnSpc>
                <a:spcPts val="2200"/>
              </a:lnSpc>
              <a:buClr>
                <a:srgbClr val="E30613"/>
              </a:buClr>
            </a:pPr>
            <a:r>
              <a:rPr lang="en-gb" sz="2000" b="1" i="0" u="none" baseline="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Lucida Grande" panose="020B0600040502020204" pitchFamily="34" charset="0"/>
              </a:rPr>
              <a:t>Don’t be lax and work safely with an angle grinder!</a:t>
            </a:r>
            <a:endParaRPr lang="en-gb" altLang="nl-NL" sz="2000" dirty="0">
              <a:solidFill>
                <a:schemeClr val="tx1"/>
              </a:solidFill>
              <a:latin typeface="Arial" panose="020B0604020202020204" pitchFamily="34" charset="0"/>
              <a:sym typeface="Lucida Grande" panose="020B0600040502020204" pitchFamily="34" charset="0"/>
            </a:endParaRPr>
          </a:p>
        </p:txBody>
      </p:sp>
      <p:pic>
        <p:nvPicPr>
          <p:cNvPr id="6" name="Afbeelding 5" descr="Afbeelding met persoon, person, kleding, tekst&#10;&#10;Door AI gegenereerde inhoud is mogelijk onjuist.">
            <a:extLst>
              <a:ext uri="{FF2B5EF4-FFF2-40B4-BE49-F238E27FC236}">
                <a16:creationId xmlns:a16="http://schemas.microsoft.com/office/drawing/2014/main" id="{0297FC7A-3096-02FF-4ED8-3A293A395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7776" y="1407753"/>
            <a:ext cx="2326085" cy="411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71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7B90CA-76DD-F92D-E9D8-91F90FB42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8BDB85CB-AE72-270B-732F-607898A23E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 rtl="0"/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81DC12D0-2380-6A23-4CC0-978A4690B864}"/>
              </a:ext>
            </a:extLst>
          </p:cNvPr>
          <p:cNvSpPr txBox="1">
            <a:spLocks/>
          </p:cNvSpPr>
          <p:nvPr/>
        </p:nvSpPr>
        <p:spPr>
          <a:xfrm>
            <a:off x="0" y="428234"/>
            <a:ext cx="12191999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rtl="0"/>
            <a:r>
              <a:rPr lang="en-gb" sz="2800" b="1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Safe and healthy working practices  </a:t>
            </a:r>
            <a:r>
              <a:rPr lang="en-gb" sz="2800" b="1" i="0" u="none" baseline="0">
                <a:solidFill>
                  <a:srgbClr val="E3061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gb" sz="2800" b="1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sz="2800" b="0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Machine safety: Angle grinder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Afbeelding 10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6163F71A-DA79-B7E3-B891-F675360794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4773" r="-2" b="51404"/>
          <a:stretch>
            <a:fillRect/>
          </a:stretch>
        </p:blipFill>
        <p:spPr>
          <a:xfrm>
            <a:off x="0" y="1407753"/>
            <a:ext cx="3699545" cy="960857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91F83883-912B-305D-D63B-03781B615C6D}"/>
              </a:ext>
            </a:extLst>
          </p:cNvPr>
          <p:cNvSpPr txBox="1">
            <a:spLocks/>
          </p:cNvSpPr>
          <p:nvPr/>
        </p:nvSpPr>
        <p:spPr>
          <a:xfrm>
            <a:off x="848139" y="1668379"/>
            <a:ext cx="362973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 rtl="0"/>
            <a:r>
              <a:rPr lang="en-gb" sz="2000" b="1" i="0" u="none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Is grinding difficult?</a:t>
            </a:r>
            <a:endParaRPr lang="en-gb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7DEEF1EE-5CB4-E702-0F8B-D0D28E9C51F1}"/>
              </a:ext>
            </a:extLst>
          </p:cNvPr>
          <p:cNvSpPr txBox="1">
            <a:spLocks/>
          </p:cNvSpPr>
          <p:nvPr/>
        </p:nvSpPr>
        <p:spPr>
          <a:xfrm>
            <a:off x="848138" y="2545678"/>
            <a:ext cx="7567579" cy="355571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 rtl="0">
              <a:lnSpc>
                <a:spcPts val="2400"/>
              </a:lnSpc>
              <a:buClr>
                <a:srgbClr val="E30613"/>
              </a:buClr>
            </a:pPr>
            <a:r>
              <a:rPr lang="en-gb" sz="2000" b="1" i="0" u="none" baseline="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NO, </a:t>
            </a:r>
            <a:r>
              <a:rPr lang="en-gb" sz="2000" b="0" i="0" u="none" baseline="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certainly not, but that is precisely </a:t>
            </a:r>
          </a:p>
          <a:p>
            <a:pPr algn="l" rtl="0">
              <a:lnSpc>
                <a:spcPts val="2400"/>
              </a:lnSpc>
              <a:buClr>
                <a:srgbClr val="E30613"/>
              </a:buClr>
            </a:pPr>
            <a:r>
              <a:rPr lang="en-gb" sz="2000" b="0" i="0" u="none" baseline="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why it is so easy to make mistakes.</a:t>
            </a:r>
            <a:endParaRPr lang="en-gb" altLang="nl-NL" sz="2000" dirty="0">
              <a:solidFill>
                <a:schemeClr val="tx1"/>
              </a:solidFill>
              <a:latin typeface="Arial" panose="020B0604020202020204" pitchFamily="34" charset="0"/>
              <a:sym typeface="Lucida Grande" panose="020B0600040502020204" pitchFamily="34" charset="0"/>
            </a:endParaRPr>
          </a:p>
        </p:txBody>
      </p:sp>
      <p:pic>
        <p:nvPicPr>
          <p:cNvPr id="4" name="Afbeelding 3" descr="Afbeelding met Metaalbewerking, Lassen, Lasser, Smid&#10;&#10;Door AI gegenereerde inhoud is mogelijk onjuist.">
            <a:extLst>
              <a:ext uri="{FF2B5EF4-FFF2-40B4-BE49-F238E27FC236}">
                <a16:creationId xmlns:a16="http://schemas.microsoft.com/office/drawing/2014/main" id="{4277E47F-EA15-A4A5-405E-AD7490DC27F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1950"/>
          <a:stretch>
            <a:fillRect/>
          </a:stretch>
        </p:blipFill>
        <p:spPr>
          <a:xfrm>
            <a:off x="5599689" y="2545678"/>
            <a:ext cx="5687938" cy="333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32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547736-155C-7CEE-F470-3AEF91EC0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zwart-wit&#10;&#10;Beschrijving automatisch gegenereerd met lage betrouwbaarheid">
            <a:extLst>
              <a:ext uri="{FF2B5EF4-FFF2-40B4-BE49-F238E27FC236}">
                <a16:creationId xmlns:a16="http://schemas.microsoft.com/office/drawing/2014/main" id="{6209F36E-6C43-5E4F-7C6A-1857F3CF3B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20" b="8431"/>
          <a:stretch/>
        </p:blipFill>
        <p:spPr>
          <a:xfrm>
            <a:off x="838200" y="1138990"/>
            <a:ext cx="10505661" cy="4990878"/>
          </a:xfrm>
          <a:prstGeom prst="rect">
            <a:avLst/>
          </a:prstGeom>
        </p:spPr>
      </p:pic>
      <p:sp>
        <p:nvSpPr>
          <p:cNvPr id="6" name="Ondertitel 2">
            <a:extLst>
              <a:ext uri="{FF2B5EF4-FFF2-40B4-BE49-F238E27FC236}">
                <a16:creationId xmlns:a16="http://schemas.microsoft.com/office/drawing/2014/main" id="{0E5BB89C-0580-5871-D2F8-B4C56456CEF8}"/>
              </a:ext>
            </a:extLst>
          </p:cNvPr>
          <p:cNvSpPr txBox="1">
            <a:spLocks/>
          </p:cNvSpPr>
          <p:nvPr/>
        </p:nvSpPr>
        <p:spPr>
          <a:xfrm>
            <a:off x="848139" y="6456947"/>
            <a:ext cx="8159503" cy="2887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3061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86CD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gb" b="1" i="0" u="none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info@5xbeter.nl</a:t>
            </a:r>
            <a:r>
              <a:rPr lang="en-gb" b="1" i="0" u="none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  |   </a:t>
            </a:r>
            <a:r>
              <a:rPr lang="en-gb" b="1" i="0" u="none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www.5xbeter.nl</a:t>
            </a:r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>
              <a:buNone/>
            </a:pPr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fbeelding 2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4FC31023-30A4-C5F0-C4CA-7B575F85BC4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8026" b="51404"/>
          <a:stretch>
            <a:fillRect/>
          </a:stretch>
        </p:blipFill>
        <p:spPr>
          <a:xfrm>
            <a:off x="-9939" y="1399803"/>
            <a:ext cx="3339065" cy="960857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B85874DE-444D-FE16-F32D-67262585BD22}"/>
              </a:ext>
            </a:extLst>
          </p:cNvPr>
          <p:cNvSpPr txBox="1">
            <a:spLocks/>
          </p:cNvSpPr>
          <p:nvPr/>
        </p:nvSpPr>
        <p:spPr>
          <a:xfrm>
            <a:off x="843169" y="1617524"/>
            <a:ext cx="6949109" cy="64970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 rtl="0"/>
            <a:r>
              <a:rPr lang="en-gb" sz="2800" b="1" i="0" u="none" baseline="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Questions?</a:t>
            </a:r>
            <a:endParaRPr lang="en-gb" sz="28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2A12CDA-29C1-6802-D87A-02DCD5DF3A4C}"/>
              </a:ext>
            </a:extLst>
          </p:cNvPr>
          <p:cNvSpPr txBox="1">
            <a:spLocks/>
          </p:cNvSpPr>
          <p:nvPr/>
        </p:nvSpPr>
        <p:spPr>
          <a:xfrm>
            <a:off x="0" y="428234"/>
            <a:ext cx="12191999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rtl="0"/>
            <a:r>
              <a:rPr lang="en-gb" sz="2800" b="1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Safe and healthy working practices  </a:t>
            </a:r>
            <a:r>
              <a:rPr lang="en-gb" sz="2800" b="1" i="0" u="none" baseline="0">
                <a:solidFill>
                  <a:srgbClr val="E3061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gb" sz="2800" b="1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sz="2800" b="0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Machine safety: Angle grinder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3417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B6E6DB-BFFE-EF5E-6A21-4BD6167618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ndertitel 2">
            <a:extLst>
              <a:ext uri="{FF2B5EF4-FFF2-40B4-BE49-F238E27FC236}">
                <a16:creationId xmlns:a16="http://schemas.microsoft.com/office/drawing/2014/main" id="{82A39C81-B8B4-4FD9-8E88-C892411A55FA}"/>
              </a:ext>
            </a:extLst>
          </p:cNvPr>
          <p:cNvSpPr txBox="1">
            <a:spLocks/>
          </p:cNvSpPr>
          <p:nvPr/>
        </p:nvSpPr>
        <p:spPr>
          <a:xfrm>
            <a:off x="848139" y="6456947"/>
            <a:ext cx="8159503" cy="2887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3061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86CD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gb" b="1" i="0" u="none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info@5xbeter.nl</a:t>
            </a:r>
            <a:r>
              <a:rPr lang="en-gb" b="1" i="0" u="none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  |   </a:t>
            </a:r>
            <a:r>
              <a:rPr lang="en-gb" b="1" i="0" u="none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www.5xbeter.nl</a:t>
            </a:r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>
              <a:buNone/>
            </a:pPr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fbeelding 2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608DAE63-D948-C359-EA9F-10BF16160DD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6875" b="51404"/>
          <a:stretch>
            <a:fillRect/>
          </a:stretch>
        </p:blipFill>
        <p:spPr>
          <a:xfrm>
            <a:off x="0" y="1400379"/>
            <a:ext cx="3351834" cy="960857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A8D58156-E9ED-0C3B-CF95-3179305E1409}"/>
              </a:ext>
            </a:extLst>
          </p:cNvPr>
          <p:cNvSpPr txBox="1">
            <a:spLocks/>
          </p:cNvSpPr>
          <p:nvPr/>
        </p:nvSpPr>
        <p:spPr>
          <a:xfrm>
            <a:off x="848138" y="1614164"/>
            <a:ext cx="6949109" cy="64970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 rtl="0"/>
            <a:r>
              <a:rPr lang="en-gb" sz="2800" b="1" i="0" u="none" baseline="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Need help?</a:t>
            </a:r>
            <a:endParaRPr lang="en-gb" sz="28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0A38D03F-79AE-F8D5-5456-7A397A4FBEB1}"/>
              </a:ext>
            </a:extLst>
          </p:cNvPr>
          <p:cNvSpPr txBox="1">
            <a:spLocks/>
          </p:cNvSpPr>
          <p:nvPr/>
        </p:nvSpPr>
        <p:spPr>
          <a:xfrm>
            <a:off x="0" y="2667002"/>
            <a:ext cx="12191999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defTabSz="360000" rtl="0">
              <a:buClr>
                <a:srgbClr val="E30613"/>
              </a:buClr>
            </a:pPr>
            <a:r>
              <a:rPr lang="en-gb" sz="2000" b="0" i="0" u="none" baseline="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Discuss it with your manager or contact the health and safety officer.</a:t>
            </a:r>
            <a:endParaRPr lang="en-gb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B0ED5A92-3D4D-6D11-2349-EC7B091C895D}"/>
              </a:ext>
            </a:extLst>
          </p:cNvPr>
          <p:cNvSpPr txBox="1">
            <a:spLocks/>
          </p:cNvSpPr>
          <p:nvPr/>
        </p:nvSpPr>
        <p:spPr>
          <a:xfrm>
            <a:off x="848138" y="3486115"/>
            <a:ext cx="10053099" cy="154706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defTabSz="360000" rtl="0">
              <a:lnSpc>
                <a:spcPct val="150000"/>
              </a:lnSpc>
              <a:buClr>
                <a:srgbClr val="E30613"/>
              </a:buClr>
            </a:pPr>
            <a:r>
              <a:rPr lang="en-gb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Consult an Improvement Coach from 5xbeter: </a:t>
            </a:r>
            <a:r>
              <a:rPr lang="en-gb" sz="2000" b="1" i="0" u="sng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www.5xbeter.nl</a:t>
            </a:r>
            <a:endParaRPr lang="en-gb" sz="2000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360000" rtl="0">
              <a:lnSpc>
                <a:spcPct val="150000"/>
              </a:lnSpc>
              <a:buClr>
                <a:srgbClr val="E30613"/>
              </a:buClr>
            </a:pPr>
            <a:r>
              <a:rPr lang="en-gb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Or call the </a:t>
            </a:r>
            <a:r>
              <a:rPr lang="en-gb" sz="2000" b="1" i="0" u="none" baseline="0">
                <a:solidFill>
                  <a:srgbClr val="E3061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gb" sz="2000" b="1" i="0" u="none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Improvement Line: 0800 – 55 55 005</a:t>
            </a:r>
            <a:endParaRPr lang="en-gb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1C952D4-7F41-6EB3-3FA0-7DCB327FEC20}"/>
              </a:ext>
            </a:extLst>
          </p:cNvPr>
          <p:cNvSpPr txBox="1">
            <a:spLocks/>
          </p:cNvSpPr>
          <p:nvPr/>
        </p:nvSpPr>
        <p:spPr>
          <a:xfrm>
            <a:off x="0" y="428234"/>
            <a:ext cx="12191999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rtl="0"/>
            <a:r>
              <a:rPr lang="en-gb" sz="2800" b="1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Safe and healthy working practices  </a:t>
            </a:r>
            <a:r>
              <a:rPr lang="en-gb" sz="2800" b="1" i="0" u="none" baseline="0">
                <a:solidFill>
                  <a:srgbClr val="E3061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gb" sz="2800" b="1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sz="2800" b="0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Machine safety: Angle grinder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427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EC07A5E2-75D5-3817-6D9C-2C99B9D976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245" b="51404"/>
          <a:stretch>
            <a:fillRect/>
          </a:stretch>
        </p:blipFill>
        <p:spPr>
          <a:xfrm>
            <a:off x="0" y="1425190"/>
            <a:ext cx="2934404" cy="96085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354211E-D0BB-DA43-90EC-ADA3CF04A1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8139" y="1712623"/>
            <a:ext cx="4758577" cy="649705"/>
          </a:xfrm>
        </p:spPr>
        <p:txBody>
          <a:bodyPr>
            <a:normAutofit/>
          </a:bodyPr>
          <a:lstStyle/>
          <a:p>
            <a:pPr algn="l" rtl="0"/>
            <a:r>
              <a:rPr lang="en-gb" sz="2000" b="1" i="0" u="none" baseline="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Angle grinder</a:t>
            </a:r>
            <a:endParaRPr lang="en-gb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D83F33D-4636-13C8-D549-A256858C25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 rtl="0"/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0C6B79CA-06D8-F486-ED01-3CD3B79C328F}"/>
              </a:ext>
            </a:extLst>
          </p:cNvPr>
          <p:cNvSpPr txBox="1">
            <a:spLocks/>
          </p:cNvSpPr>
          <p:nvPr/>
        </p:nvSpPr>
        <p:spPr>
          <a:xfrm>
            <a:off x="0" y="428234"/>
            <a:ext cx="12191999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rtl="0"/>
            <a:r>
              <a:rPr lang="en-gb" sz="2800" b="1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Safe and healthy working practices  </a:t>
            </a:r>
            <a:r>
              <a:rPr lang="en-gb" sz="2800" b="1" i="0" u="none" baseline="0">
                <a:solidFill>
                  <a:srgbClr val="E3061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gb" sz="2800" b="1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sz="2800" b="0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Machine safety: Angle grinder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C569D7D9-85B3-1082-4165-960046A8DF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882" b="6882"/>
          <a:stretch/>
        </p:blipFill>
        <p:spPr>
          <a:xfrm>
            <a:off x="6803663" y="1331329"/>
            <a:ext cx="4540196" cy="3915322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DE0417E4-8FF1-A326-8571-728D36EAC0CE}"/>
              </a:ext>
            </a:extLst>
          </p:cNvPr>
          <p:cNvSpPr txBox="1">
            <a:spLocks/>
          </p:cNvSpPr>
          <p:nvPr/>
        </p:nvSpPr>
        <p:spPr>
          <a:xfrm>
            <a:off x="848140" y="3218281"/>
            <a:ext cx="5955524" cy="47384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 rtl="0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en-gb" sz="2000" b="0" i="0" u="none" baseline="0" dirty="0">
                <a:solidFill>
                  <a:schemeClr val="tx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Grinding		&gt; grinding disc</a:t>
            </a:r>
            <a:endParaRPr lang="en-gb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51CC6B42-8ED3-0A19-F401-2CB46F781388}"/>
              </a:ext>
            </a:extLst>
          </p:cNvPr>
          <p:cNvSpPr txBox="1">
            <a:spLocks/>
          </p:cNvSpPr>
          <p:nvPr/>
        </p:nvSpPr>
        <p:spPr>
          <a:xfrm>
            <a:off x="848139" y="3779391"/>
            <a:ext cx="6127196" cy="5496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 rtl="0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en-gb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Deburring		&gt; Deburring/flap disc</a:t>
            </a:r>
            <a:endParaRPr lang="en-gb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6262CD59-4FAD-46D5-CB6F-187EF98E9D2F}"/>
              </a:ext>
            </a:extLst>
          </p:cNvPr>
          <p:cNvSpPr txBox="1">
            <a:spLocks/>
          </p:cNvSpPr>
          <p:nvPr/>
        </p:nvSpPr>
        <p:spPr>
          <a:xfrm>
            <a:off x="843168" y="4329041"/>
            <a:ext cx="5960495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 rtl="0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en-gb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Sanding		&gt; Sanding/flap disc</a:t>
            </a:r>
            <a:endParaRPr lang="en-gb" sz="2000" b="0" dirty="0">
              <a:solidFill>
                <a:schemeClr val="tx1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699C9D37-96CD-A936-FF77-AA97958A495C}"/>
              </a:ext>
            </a:extLst>
          </p:cNvPr>
          <p:cNvSpPr txBox="1">
            <a:spLocks/>
          </p:cNvSpPr>
          <p:nvPr/>
        </p:nvSpPr>
        <p:spPr>
          <a:xfrm>
            <a:off x="843168" y="5048354"/>
            <a:ext cx="9339520" cy="105593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 rtl="0">
              <a:lnSpc>
                <a:spcPct val="100000"/>
              </a:lnSpc>
              <a:buClr>
                <a:srgbClr val="E30613"/>
              </a:buClr>
            </a:pPr>
            <a:r>
              <a:rPr lang="en-gb" sz="2000" b="0" i="0" u="none" baseline="0" dirty="0">
                <a:solidFill>
                  <a:schemeClr val="tx1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Affordable, handy and easy to operate,</a:t>
            </a:r>
            <a:r>
              <a:rPr lang="en-GB" sz="2000" b="0" i="0" u="none" baseline="0" dirty="0">
                <a:solidFill>
                  <a:schemeClr val="tx1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 </a:t>
            </a:r>
            <a:r>
              <a:rPr lang="en-gb" sz="2000" b="0" i="0" u="none" baseline="0" dirty="0">
                <a:solidFill>
                  <a:schemeClr val="tx1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Frequently used both commercially and for private DIY jobs.</a:t>
            </a:r>
            <a:endParaRPr lang="en-gb" sz="2000" b="0" dirty="0">
              <a:solidFill>
                <a:schemeClr val="tx1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7EEDEC63-957D-70D3-1DA1-CE1B1DD50689}"/>
              </a:ext>
            </a:extLst>
          </p:cNvPr>
          <p:cNvSpPr txBox="1">
            <a:spLocks/>
          </p:cNvSpPr>
          <p:nvPr/>
        </p:nvSpPr>
        <p:spPr>
          <a:xfrm>
            <a:off x="848139" y="2631514"/>
            <a:ext cx="9896061" cy="47384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 rtl="0">
              <a:lnSpc>
                <a:spcPct val="100000"/>
              </a:lnSpc>
              <a:buClr>
                <a:srgbClr val="E30613"/>
              </a:buClr>
            </a:pPr>
            <a:r>
              <a:rPr lang="en-gb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Versatile power tool for:</a:t>
            </a:r>
            <a:endParaRPr lang="en-gb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056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227564-1F85-0917-9DC9-1E1B94970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8F4CC597-5922-C51B-57A1-08FFADF2E7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2245" b="51404"/>
          <a:stretch>
            <a:fillRect/>
          </a:stretch>
        </p:blipFill>
        <p:spPr>
          <a:xfrm>
            <a:off x="0" y="1425190"/>
            <a:ext cx="2934404" cy="960857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CC065348-8405-65CC-B29F-880D5904CD44}"/>
              </a:ext>
            </a:extLst>
          </p:cNvPr>
          <p:cNvSpPr txBox="1">
            <a:spLocks/>
          </p:cNvSpPr>
          <p:nvPr/>
        </p:nvSpPr>
        <p:spPr>
          <a:xfrm>
            <a:off x="848139" y="1668379"/>
            <a:ext cx="1911245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 rtl="0"/>
            <a:r>
              <a:rPr lang="en-gb" sz="2000" b="1" i="0" u="none" baseline="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Not so flex!</a:t>
            </a:r>
            <a:endParaRPr lang="en-gb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8DAD2E25-9AE2-BBAF-DB73-EC0D23E95582}"/>
              </a:ext>
            </a:extLst>
          </p:cNvPr>
          <p:cNvSpPr txBox="1">
            <a:spLocks/>
          </p:cNvSpPr>
          <p:nvPr/>
        </p:nvSpPr>
        <p:spPr>
          <a:xfrm>
            <a:off x="0" y="428234"/>
            <a:ext cx="12191999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rtl="0"/>
            <a:r>
              <a:rPr lang="en-gb" sz="2800" b="1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Safe and healthy working practices  </a:t>
            </a:r>
            <a:r>
              <a:rPr lang="en-gb" sz="2800" b="1" i="0" u="none" baseline="0">
                <a:solidFill>
                  <a:srgbClr val="E3061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gb" sz="2800" b="1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sz="2800" b="0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Machine safety: Angle grinder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06AB8FE0-CE45-EBD2-0A0A-5A268956054A}"/>
              </a:ext>
            </a:extLst>
          </p:cNvPr>
          <p:cNvSpPr txBox="1">
            <a:spLocks/>
          </p:cNvSpPr>
          <p:nvPr/>
        </p:nvSpPr>
        <p:spPr>
          <a:xfrm>
            <a:off x="848139" y="2537464"/>
            <a:ext cx="9955985" cy="289534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 rtl="0">
              <a:lnSpc>
                <a:spcPts val="2200"/>
              </a:lnSpc>
              <a:buClr>
                <a:srgbClr val="E30613"/>
              </a:buClr>
            </a:pPr>
            <a:r>
              <a:rPr lang="en-gb" sz="2000" b="0" i="0" u="none" baseline="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Unfortunately, the angle grinder is not as harmless as it seems.</a:t>
            </a:r>
          </a:p>
          <a:p>
            <a:pPr algn="l" rtl="0">
              <a:lnSpc>
                <a:spcPts val="2200"/>
              </a:lnSpc>
              <a:buClr>
                <a:srgbClr val="E30613"/>
              </a:buClr>
            </a:pPr>
            <a:endParaRPr lang="en-gb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>
              <a:lnSpc>
                <a:spcPts val="2200"/>
              </a:lnSpc>
              <a:buClr>
                <a:srgbClr val="E30613"/>
              </a:buClr>
            </a:pPr>
            <a:r>
              <a:rPr lang="en-gb" sz="2000" b="0" i="0" u="none" baseline="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Approximately 60% of incidents involving an angle grinder result in accidents.</a:t>
            </a:r>
          </a:p>
          <a:p>
            <a:pPr algn="l" rtl="0">
              <a:lnSpc>
                <a:spcPts val="2200"/>
              </a:lnSpc>
              <a:buClr>
                <a:srgbClr val="E30613"/>
              </a:buClr>
            </a:pPr>
            <a:endParaRPr lang="en-gb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>
              <a:lnSpc>
                <a:spcPts val="2200"/>
              </a:lnSpc>
              <a:buClr>
                <a:srgbClr val="E30613"/>
              </a:buClr>
            </a:pPr>
            <a:r>
              <a:rPr lang="en-gb" sz="2000" b="1" i="0" u="none" baseline="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Hand injuries</a:t>
            </a:r>
            <a:r>
              <a:rPr lang="en-gb" sz="2000" b="0" i="0" u="none" baseline="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are one of the most common. But flying particles also cause </a:t>
            </a:r>
            <a:r>
              <a:rPr lang="en-gb" sz="2000" b="1" i="0" u="none" baseline="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injuries, often to the face and eyes</a:t>
            </a:r>
            <a:r>
              <a:rPr lang="en-gb" sz="2000" b="0" i="0" u="none" baseline="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 rtl="0">
              <a:lnSpc>
                <a:spcPts val="2200"/>
              </a:lnSpc>
              <a:buClr>
                <a:srgbClr val="E30613"/>
              </a:buClr>
            </a:pPr>
            <a:endParaRPr lang="en-gb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>
              <a:lnSpc>
                <a:spcPts val="2200"/>
              </a:lnSpc>
              <a:buClr>
                <a:srgbClr val="E30613"/>
              </a:buClr>
            </a:pPr>
            <a:r>
              <a:rPr lang="en-gb" sz="2000" b="0" i="0" u="none" baseline="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 disc jamming can easily cause a </a:t>
            </a:r>
            <a:r>
              <a:rPr lang="en-gb" sz="2000" b="1" i="0" u="none" baseline="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sprain</a:t>
            </a:r>
            <a:r>
              <a:rPr lang="en-gb" sz="2000" b="0" i="0" u="none" baseline="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 And what about the </a:t>
            </a:r>
            <a:r>
              <a:rPr lang="en-gb" sz="2000" b="1" i="0" u="none" baseline="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fire hazard</a:t>
            </a:r>
            <a:r>
              <a:rPr lang="en-gb" sz="2000" b="0" i="0" u="none" baseline="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caused by hot sparks and smouldering embers?</a:t>
            </a:r>
          </a:p>
          <a:p>
            <a:pPr algn="l" rtl="0">
              <a:lnSpc>
                <a:spcPts val="2200"/>
              </a:lnSpc>
              <a:buClr>
                <a:srgbClr val="E30613"/>
              </a:buClr>
            </a:pPr>
            <a:endParaRPr lang="en-gb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>
              <a:lnSpc>
                <a:spcPts val="2200"/>
              </a:lnSpc>
              <a:buClr>
                <a:srgbClr val="E30613"/>
              </a:buClr>
            </a:pPr>
            <a:r>
              <a:rPr lang="en-gb" sz="2000" b="0" i="0" u="none" baseline="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These are very common consequences of incorrect use of an angle grinder.</a:t>
            </a:r>
          </a:p>
        </p:txBody>
      </p:sp>
    </p:spTree>
    <p:extLst>
      <p:ext uri="{BB962C8B-B14F-4D97-AF65-F5344CB8AC3E}">
        <p14:creationId xmlns:p14="http://schemas.microsoft.com/office/powerpoint/2010/main" val="238986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CCC25-AFE3-5748-8BB4-D875E97733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44816BA4-81D1-9C9E-53E0-6C9EE14E9E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2245" b="51404"/>
          <a:stretch>
            <a:fillRect/>
          </a:stretch>
        </p:blipFill>
        <p:spPr>
          <a:xfrm>
            <a:off x="0" y="1425190"/>
            <a:ext cx="2934404" cy="960857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7AE0A17A-6FA4-F8D0-CAB6-0A2ED06C20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 rtl="0"/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35F959EA-437E-D80F-3275-8028C4D42CDD}"/>
              </a:ext>
            </a:extLst>
          </p:cNvPr>
          <p:cNvSpPr txBox="1">
            <a:spLocks/>
          </p:cNvSpPr>
          <p:nvPr/>
        </p:nvSpPr>
        <p:spPr>
          <a:xfrm>
            <a:off x="0" y="428234"/>
            <a:ext cx="12191999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rtl="0"/>
            <a:r>
              <a:rPr lang="en-gb" sz="2800" b="1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Safe and healthy working practices  </a:t>
            </a:r>
            <a:r>
              <a:rPr lang="en-gb" sz="2800" b="1" i="0" u="none" baseline="0">
                <a:solidFill>
                  <a:srgbClr val="E3061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gb" sz="2800" b="1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sz="2800" b="0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Machine safety: Angle grinder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F0F43711-B65B-BD6E-ECE2-4E00A2F3B46A}"/>
              </a:ext>
            </a:extLst>
          </p:cNvPr>
          <p:cNvSpPr txBox="1">
            <a:spLocks/>
          </p:cNvSpPr>
          <p:nvPr/>
        </p:nvSpPr>
        <p:spPr>
          <a:xfrm>
            <a:off x="848140" y="1668379"/>
            <a:ext cx="1911838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 rtl="0"/>
            <a:r>
              <a:rPr lang="en-gb" sz="2000" b="1" i="0" u="none" baseline="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Angle grinder</a:t>
            </a:r>
            <a:endParaRPr lang="en-gb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3D390AFD-7CF0-7B1A-A2D2-68CAFCF5A53E}"/>
              </a:ext>
            </a:extLst>
          </p:cNvPr>
          <p:cNvSpPr txBox="1">
            <a:spLocks/>
          </p:cNvSpPr>
          <p:nvPr/>
        </p:nvSpPr>
        <p:spPr>
          <a:xfrm>
            <a:off x="848139" y="2537464"/>
            <a:ext cx="10432158" cy="50514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 rtl="0">
              <a:lnSpc>
                <a:spcPts val="2200"/>
              </a:lnSpc>
              <a:buClr>
                <a:srgbClr val="E30613"/>
              </a:buClr>
            </a:pPr>
            <a:r>
              <a:rPr lang="en-gb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Here are a few simple but important points about the safe use of angle grinders.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CCBB6462-7BDA-D9C3-A24B-035D68A98632}"/>
              </a:ext>
            </a:extLst>
          </p:cNvPr>
          <p:cNvSpPr txBox="1">
            <a:spLocks/>
          </p:cNvSpPr>
          <p:nvPr/>
        </p:nvSpPr>
        <p:spPr>
          <a:xfrm>
            <a:off x="848139" y="3218280"/>
            <a:ext cx="10930004" cy="80346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 rtl="0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en-gb" sz="2000" b="0" i="0" u="none" baseline="0" dirty="0">
                <a:solidFill>
                  <a:schemeClr val="tx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Before you start:</a:t>
            </a:r>
          </a:p>
          <a:p>
            <a:pPr algn="l" rtl="0">
              <a:lnSpc>
                <a:spcPct val="100000"/>
              </a:lnSpc>
              <a:buClr>
                <a:srgbClr val="E30613"/>
              </a:buClr>
            </a:pPr>
            <a:r>
              <a:rPr lang="en-gb" sz="2000" b="1" i="0" u="none" baseline="0" dirty="0">
                <a:solidFill>
                  <a:schemeClr val="tx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     Check the device and the cord</a:t>
            </a:r>
            <a:r>
              <a:rPr lang="en-gb" sz="2000" b="0" i="0" u="none" baseline="0" dirty="0">
                <a:solidFill>
                  <a:schemeClr val="tx1"/>
                </a:solidFill>
                <a:latin typeface="Arial" panose="020B0604020202020204" pitchFamily="34" charset="0"/>
                <a:ea typeface="Verdana"/>
                <a:cs typeface="Arial" panose="020B0604020202020204" pitchFamily="34" charset="0"/>
              </a:rPr>
              <a:t>. Is everything still secure and is there any visible damage?</a:t>
            </a:r>
            <a:endParaRPr lang="en-gb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2F1896FA-85C8-CA6C-2A68-36DC6478662F}"/>
              </a:ext>
            </a:extLst>
          </p:cNvPr>
          <p:cNvSpPr txBox="1">
            <a:spLocks/>
          </p:cNvSpPr>
          <p:nvPr/>
        </p:nvSpPr>
        <p:spPr>
          <a:xfrm>
            <a:off x="848139" y="4126738"/>
            <a:ext cx="9542034" cy="7417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 rtl="0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en-gb" sz="2000" b="1" i="0" u="none" baseline="0" dirty="0">
                <a:solidFill>
                  <a:schemeClr val="tx1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Leave the protective cover and handle in place. </a:t>
            </a:r>
            <a:r>
              <a:rPr lang="en-gb" sz="2000" b="0" i="0" u="none" baseline="0" dirty="0">
                <a:solidFill>
                  <a:schemeClr val="tx1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Or reattach them. </a:t>
            </a:r>
            <a:endParaRPr lang="en-GB" sz="2000" b="0" i="0" u="none" baseline="0" dirty="0">
              <a:solidFill>
                <a:schemeClr val="tx1"/>
              </a:solidFill>
              <a:latin typeface="Arial" panose="020B0604020202020204" pitchFamily="34" charset="0"/>
              <a:ea typeface="Open Sans"/>
              <a:cs typeface="Arial" panose="020B0604020202020204" pitchFamily="34" charset="0"/>
            </a:endParaRPr>
          </a:p>
          <a:p>
            <a:pPr algn="l" rtl="0">
              <a:lnSpc>
                <a:spcPct val="100000"/>
              </a:lnSpc>
              <a:buClr>
                <a:srgbClr val="E30613"/>
              </a:buClr>
            </a:pPr>
            <a:r>
              <a:rPr lang="en-GB" sz="2000" b="0" dirty="0">
                <a:solidFill>
                  <a:schemeClr val="tx1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     </a:t>
            </a:r>
            <a:r>
              <a:rPr lang="en-gb" sz="2000" b="0" i="0" u="none" baseline="0" dirty="0">
                <a:solidFill>
                  <a:srgbClr val="FF0000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DO NOT WORK WITHOUT THE PROTECTIVE COVER AND HANDLE</a:t>
            </a:r>
            <a:endParaRPr lang="en-gb" sz="2000" b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itel 1">
            <a:extLst>
              <a:ext uri="{FF2B5EF4-FFF2-40B4-BE49-F238E27FC236}">
                <a16:creationId xmlns:a16="http://schemas.microsoft.com/office/drawing/2014/main" id="{0DB6AFF3-5C3E-01DF-4B9E-9B287BF6AC35}"/>
              </a:ext>
            </a:extLst>
          </p:cNvPr>
          <p:cNvSpPr txBox="1">
            <a:spLocks/>
          </p:cNvSpPr>
          <p:nvPr/>
        </p:nvSpPr>
        <p:spPr>
          <a:xfrm>
            <a:off x="843168" y="4947340"/>
            <a:ext cx="8549407" cy="115369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 rtl="0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en-gb" sz="2000" b="0" i="0" u="none" baseline="0" dirty="0">
                <a:solidFill>
                  <a:schemeClr val="tx1"/>
                </a:solidFill>
                <a:latin typeface="Arial" panose="020B0604020202020204" pitchFamily="34" charset="0"/>
                <a:ea typeface="Open Sans"/>
                <a:cs typeface="Arial" panose="020B0604020202020204" pitchFamily="34" charset="0"/>
              </a:rPr>
              <a:t>Make sure that the grinding disc is securely attached and suitable for the material you are going to be working on.</a:t>
            </a:r>
            <a:endParaRPr lang="en-gb" sz="2000" b="0" dirty="0">
              <a:solidFill>
                <a:schemeClr val="tx1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28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F961B6-A906-6AC6-D06C-0DECC31B6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C2C7C305-FFBD-3F3E-251F-32BF67EDDB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100" r="-1" b="51404"/>
          <a:stretch>
            <a:fillRect/>
          </a:stretch>
        </p:blipFill>
        <p:spPr>
          <a:xfrm>
            <a:off x="0" y="1425190"/>
            <a:ext cx="5277434" cy="960857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A764A870-80E9-FE86-7133-194BEA930A82}"/>
              </a:ext>
            </a:extLst>
          </p:cNvPr>
          <p:cNvSpPr txBox="1">
            <a:spLocks/>
          </p:cNvSpPr>
          <p:nvPr/>
        </p:nvSpPr>
        <p:spPr>
          <a:xfrm>
            <a:off x="848139" y="1668379"/>
            <a:ext cx="5771146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 rtl="0"/>
            <a:r>
              <a:rPr lang="en-gb" sz="2000" b="1" i="0" u="none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Grinding disc: no disc, no result</a:t>
            </a:r>
            <a:endParaRPr lang="en-gb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64D3FB6F-291A-D740-6583-CE19577388F6}"/>
              </a:ext>
            </a:extLst>
          </p:cNvPr>
          <p:cNvSpPr txBox="1">
            <a:spLocks/>
          </p:cNvSpPr>
          <p:nvPr/>
        </p:nvSpPr>
        <p:spPr>
          <a:xfrm>
            <a:off x="0" y="428234"/>
            <a:ext cx="12191999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rtl="0"/>
            <a:r>
              <a:rPr lang="en-gb" sz="2800" b="1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Safe and healthy working practices  </a:t>
            </a:r>
            <a:r>
              <a:rPr lang="en-gb" sz="2800" b="1" i="0" u="none" baseline="0">
                <a:solidFill>
                  <a:srgbClr val="E3061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gb" sz="2800" b="1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sz="2800" b="0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Machine safety: Angle grinder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740BB543-189F-9EA9-3E2A-05ECB31F2815}"/>
              </a:ext>
            </a:extLst>
          </p:cNvPr>
          <p:cNvSpPr txBox="1">
            <a:spLocks/>
          </p:cNvSpPr>
          <p:nvPr/>
        </p:nvSpPr>
        <p:spPr>
          <a:xfrm>
            <a:off x="848139" y="2537464"/>
            <a:ext cx="10318870" cy="289534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 rtl="0">
              <a:lnSpc>
                <a:spcPts val="2200"/>
              </a:lnSpc>
              <a:buClr>
                <a:srgbClr val="E30613"/>
              </a:buClr>
            </a:pPr>
            <a:r>
              <a:rPr lang="en-gb" sz="2000" b="0" i="0" u="none" baseline="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Grinding discs are designed for specific applications and materials.</a:t>
            </a:r>
          </a:p>
          <a:p>
            <a:pPr algn="l" rtl="0">
              <a:lnSpc>
                <a:spcPts val="2200"/>
              </a:lnSpc>
              <a:buClr>
                <a:srgbClr val="E30613"/>
              </a:buClr>
            </a:pPr>
            <a:endParaRPr lang="en-gb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>
              <a:lnSpc>
                <a:spcPts val="2200"/>
              </a:lnSpc>
              <a:buClr>
                <a:srgbClr val="E30613"/>
              </a:buClr>
            </a:pPr>
            <a:r>
              <a:rPr lang="en-gb" sz="2000" b="0" i="0" u="none" baseline="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Common types:</a:t>
            </a:r>
          </a:p>
          <a:p>
            <a:pPr algn="l" rtl="0">
              <a:lnSpc>
                <a:spcPts val="2200"/>
              </a:lnSpc>
              <a:buClr>
                <a:srgbClr val="E30613"/>
              </a:buClr>
            </a:pPr>
            <a:r>
              <a:rPr lang="en-gb" sz="2000" b="1" i="0" u="none" baseline="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Cutting discs:</a:t>
            </a:r>
            <a:r>
              <a:rPr lang="en-gb" sz="2000" b="0" i="0" u="none" baseline="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for (right-angle) cutting of material. Thickness from 1 mm.</a:t>
            </a:r>
          </a:p>
          <a:p>
            <a:pPr algn="l" rtl="0">
              <a:lnSpc>
                <a:spcPts val="2200"/>
              </a:lnSpc>
              <a:buClr>
                <a:srgbClr val="E30613"/>
              </a:buClr>
            </a:pPr>
            <a:endParaRPr lang="en-gb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>
              <a:lnSpc>
                <a:spcPts val="2200"/>
              </a:lnSpc>
              <a:buClr>
                <a:srgbClr val="E30613"/>
              </a:buClr>
            </a:pPr>
            <a:r>
              <a:rPr lang="en-gb" sz="2000" b="1" i="0" u="none" baseline="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Deburring discs: </a:t>
            </a:r>
            <a:r>
              <a:rPr lang="en-gb" sz="2000" b="0" i="0" u="none" baseline="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with recessed centre, ideal for grinding at an angle. Thickness 6-7 mm.</a:t>
            </a:r>
          </a:p>
          <a:p>
            <a:pPr algn="l" rtl="0">
              <a:lnSpc>
                <a:spcPts val="2200"/>
              </a:lnSpc>
              <a:buClr>
                <a:srgbClr val="E30613"/>
              </a:buClr>
            </a:pPr>
            <a:endParaRPr lang="en-gb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>
              <a:lnSpc>
                <a:spcPts val="2200"/>
              </a:lnSpc>
              <a:buClr>
                <a:srgbClr val="E30613"/>
              </a:buClr>
            </a:pPr>
            <a:r>
              <a:rPr lang="en-gb" sz="2000" b="1" i="0" u="none" baseline="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Flap discs: </a:t>
            </a:r>
            <a:r>
              <a:rPr lang="en-gb" sz="2000" b="0" i="0" u="none" baseline="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with overlapping abrasive sheets, suitable for removing rust and paint and “contouring” workpieces.</a:t>
            </a:r>
          </a:p>
          <a:p>
            <a:pPr algn="l" rtl="0">
              <a:lnSpc>
                <a:spcPts val="2200"/>
              </a:lnSpc>
              <a:buClr>
                <a:srgbClr val="E30613"/>
              </a:buClr>
            </a:pPr>
            <a:endParaRPr lang="en-gb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rtl="0">
              <a:lnSpc>
                <a:spcPts val="2200"/>
              </a:lnSpc>
              <a:buClr>
                <a:srgbClr val="E30613"/>
              </a:buClr>
            </a:pPr>
            <a:r>
              <a:rPr lang="en-gb" sz="2000" b="1" i="0" u="none" baseline="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Sanding discs (fibre discs):</a:t>
            </a:r>
            <a:r>
              <a:rPr lang="en-gb" sz="2000" b="0" i="0" u="none" baseline="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to be mounted on a backing pad. Varied grit size.</a:t>
            </a:r>
          </a:p>
        </p:txBody>
      </p:sp>
    </p:spTree>
    <p:extLst>
      <p:ext uri="{BB962C8B-B14F-4D97-AF65-F5344CB8AC3E}">
        <p14:creationId xmlns:p14="http://schemas.microsoft.com/office/powerpoint/2010/main" val="236243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7182F-78E3-0AFB-C189-A74D56627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B70586-CA70-3DE3-73DC-C9B1EE263E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8140" y="2652885"/>
            <a:ext cx="3990190" cy="834781"/>
          </a:xfrm>
        </p:spPr>
        <p:txBody>
          <a:bodyPr>
            <a:noAutofit/>
          </a:bodyPr>
          <a:lstStyle/>
          <a:p>
            <a:pPr algn="l" rtl="0">
              <a:lnSpc>
                <a:spcPts val="2400"/>
              </a:lnSpc>
            </a:pPr>
            <a:r>
              <a:rPr lang="en-gb" sz="2000" b="0" i="0" u="none" baseline="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Lucida Grande" panose="020B0600040502020204" pitchFamily="34" charset="0"/>
              </a:rPr>
              <a:t>The grinding disc contains</a:t>
            </a:r>
            <a:br>
              <a:rPr lang="en-gb" altLang="nl-NL" sz="2000" b="0" dirty="0">
                <a:solidFill>
                  <a:schemeClr val="tx1"/>
                </a:solidFill>
                <a:latin typeface="Arial" panose="020B0604020202020204" pitchFamily="34" charset="0"/>
                <a:sym typeface="Lucida Grande" panose="020B0600040502020204" pitchFamily="34" charset="0"/>
              </a:rPr>
            </a:br>
            <a:r>
              <a:rPr lang="en-gb" sz="2000" b="0" i="0" u="none" baseline="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Lucida Grande" panose="020B0600040502020204" pitchFamily="34" charset="0"/>
              </a:rPr>
              <a:t>(legally required) a lot of information.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776E472-2670-85DB-3C4B-C45BA1D947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 rtl="0"/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EFF8A202-6973-2558-6443-46C3A7137433}"/>
              </a:ext>
            </a:extLst>
          </p:cNvPr>
          <p:cNvSpPr txBox="1">
            <a:spLocks/>
          </p:cNvSpPr>
          <p:nvPr/>
        </p:nvSpPr>
        <p:spPr>
          <a:xfrm>
            <a:off x="0" y="428234"/>
            <a:ext cx="12191999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rtl="0"/>
            <a:r>
              <a:rPr lang="en-gb" sz="2800" b="1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Safe and healthy working practices  </a:t>
            </a:r>
            <a:r>
              <a:rPr lang="en-gb" sz="2800" b="1" i="0" u="none" baseline="0">
                <a:solidFill>
                  <a:srgbClr val="E3061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gb" sz="2800" b="1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sz="2800" b="0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Machine safety: Angle grinder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Afbeelding 10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1A76A16A-95FD-4B17-81B8-3EF2B15351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6596" b="51404"/>
          <a:stretch>
            <a:fillRect/>
          </a:stretch>
        </p:blipFill>
        <p:spPr>
          <a:xfrm>
            <a:off x="0" y="1407753"/>
            <a:ext cx="4927890" cy="960857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6A4E7D4F-241E-6817-EE27-E718A200BB2C}"/>
              </a:ext>
            </a:extLst>
          </p:cNvPr>
          <p:cNvSpPr txBox="1">
            <a:spLocks/>
          </p:cNvSpPr>
          <p:nvPr/>
        </p:nvSpPr>
        <p:spPr>
          <a:xfrm>
            <a:off x="848139" y="1668379"/>
            <a:ext cx="475857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 rtl="0"/>
            <a:r>
              <a:rPr lang="en-gb" sz="2000" b="1" i="0" u="none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Pictures say more than words</a:t>
            </a:r>
            <a:endParaRPr lang="en-gb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fbeelding 4" descr="Afbeelding met tekst, cirkel, Apparaat voor gegevensopslag, Cd&#10;&#10;Door AI gegenereerde inhoud is mogelijk onjuist.">
            <a:extLst>
              <a:ext uri="{FF2B5EF4-FFF2-40B4-BE49-F238E27FC236}">
                <a16:creationId xmlns:a16="http://schemas.microsoft.com/office/drawing/2014/main" id="{4702A8E6-B236-FBB2-4282-E8FF38B566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0810" y="2644777"/>
            <a:ext cx="6173049" cy="337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276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124228-AE4E-5929-7933-C88A0736B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7C7CF1-D756-7396-4974-D7775C5548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8139" y="2496614"/>
            <a:ext cx="9298043" cy="549957"/>
          </a:xfrm>
        </p:spPr>
        <p:txBody>
          <a:bodyPr>
            <a:noAutofit/>
          </a:bodyPr>
          <a:lstStyle/>
          <a:p>
            <a:pPr algn="l" rtl="0">
              <a:lnSpc>
                <a:spcPct val="100000"/>
              </a:lnSpc>
              <a:buClr>
                <a:srgbClr val="E30613"/>
              </a:buClr>
              <a:defRPr/>
            </a:pPr>
            <a:r>
              <a:rPr lang="en-gb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Legal markings on grinding discs: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BAD94DF-05F9-44C9-D67A-132FCAB014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 rtl="0"/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6087F3D0-EA70-34A3-D4AD-02CF1B665A1B}"/>
              </a:ext>
            </a:extLst>
          </p:cNvPr>
          <p:cNvSpPr txBox="1">
            <a:spLocks/>
          </p:cNvSpPr>
          <p:nvPr/>
        </p:nvSpPr>
        <p:spPr>
          <a:xfrm>
            <a:off x="4837512" y="2495075"/>
            <a:ext cx="9773531" cy="36564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 rtl="0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en-gb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Manufacturer name</a:t>
            </a:r>
            <a:endParaRPr lang="en-gb" altLang="nl-NL" sz="2000" b="0" dirty="0">
              <a:solidFill>
                <a:schemeClr val="tx1"/>
              </a:solidFill>
              <a:latin typeface="Arial" panose="020B0604020202020204" pitchFamily="34" charset="0"/>
              <a:sym typeface="Lucida Grande" panose="020B0600040502020204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C6ACDA1B-D2E7-8107-A2A9-A4C66EB3EC83}"/>
              </a:ext>
            </a:extLst>
          </p:cNvPr>
          <p:cNvSpPr txBox="1">
            <a:spLocks/>
          </p:cNvSpPr>
          <p:nvPr/>
        </p:nvSpPr>
        <p:spPr>
          <a:xfrm>
            <a:off x="0" y="428234"/>
            <a:ext cx="12191999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rtl="0"/>
            <a:r>
              <a:rPr lang="en-gb" sz="2800" b="1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Safe and healthy working practices  </a:t>
            </a:r>
            <a:r>
              <a:rPr lang="en-gb" sz="2800" b="1" i="0" u="none" baseline="0">
                <a:solidFill>
                  <a:srgbClr val="E3061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gb" sz="2800" b="1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sz="2800" b="0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Machine safety: Angle grinder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Afbeelding 10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449AA710-101E-331C-5A12-642D8BA1D8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714" b="51404"/>
          <a:stretch>
            <a:fillRect/>
          </a:stretch>
        </p:blipFill>
        <p:spPr>
          <a:xfrm>
            <a:off x="0" y="1407753"/>
            <a:ext cx="3597521" cy="960857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594B4D8D-7B15-B7BA-3F9E-445B1E1A8BAD}"/>
              </a:ext>
            </a:extLst>
          </p:cNvPr>
          <p:cNvSpPr txBox="1">
            <a:spLocks/>
          </p:cNvSpPr>
          <p:nvPr/>
        </p:nvSpPr>
        <p:spPr>
          <a:xfrm>
            <a:off x="848139" y="1668379"/>
            <a:ext cx="2554073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 rtl="0"/>
            <a:r>
              <a:rPr lang="en-gb" sz="2000" b="1" i="0" u="none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Seeing is knowing</a:t>
            </a:r>
            <a:endParaRPr lang="en-gb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A7B9D871-945A-93C3-D259-DE0C54FBFB68}"/>
              </a:ext>
            </a:extLst>
          </p:cNvPr>
          <p:cNvSpPr txBox="1">
            <a:spLocks/>
          </p:cNvSpPr>
          <p:nvPr/>
        </p:nvSpPr>
        <p:spPr>
          <a:xfrm>
            <a:off x="4837512" y="2866202"/>
            <a:ext cx="7187253" cy="46792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 rtl="0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en-gb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Expiry date, year and quarter (on the steel ring)</a:t>
            </a:r>
            <a:endParaRPr lang="en-gb" altLang="nl-NL" sz="2000" b="0" dirty="0">
              <a:solidFill>
                <a:schemeClr val="tx1"/>
              </a:solidFill>
              <a:latin typeface="Arial" panose="020B0604020202020204" pitchFamily="34" charset="0"/>
              <a:sym typeface="Lucida Grande" panose="020B0600040502020204" pitchFamily="34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329925D9-D589-560E-F1BC-73D566C6A5A8}"/>
              </a:ext>
            </a:extLst>
          </p:cNvPr>
          <p:cNvSpPr txBox="1">
            <a:spLocks/>
          </p:cNvSpPr>
          <p:nvPr/>
        </p:nvSpPr>
        <p:spPr>
          <a:xfrm>
            <a:off x="4837512" y="3301701"/>
            <a:ext cx="9773531" cy="36564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 rtl="0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en-gb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Maximum permissible speed</a:t>
            </a:r>
            <a:endParaRPr lang="en-gb" altLang="nl-NL" sz="2000" b="0" dirty="0">
              <a:solidFill>
                <a:schemeClr val="tx1"/>
              </a:solidFill>
              <a:latin typeface="Arial" panose="020B0604020202020204" pitchFamily="34" charset="0"/>
              <a:sym typeface="Lucida Grande" panose="020B0600040502020204" pitchFamily="34" charset="0"/>
            </a:endParaRP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5EA4D9BD-6388-88EA-B48E-88A8E7573504}"/>
              </a:ext>
            </a:extLst>
          </p:cNvPr>
          <p:cNvSpPr txBox="1">
            <a:spLocks/>
          </p:cNvSpPr>
          <p:nvPr/>
        </p:nvSpPr>
        <p:spPr>
          <a:xfrm>
            <a:off x="4837511" y="3703565"/>
            <a:ext cx="9773531" cy="36564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 rtl="0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en-gb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Type of binder</a:t>
            </a:r>
            <a:endParaRPr lang="en-gb" altLang="nl-NL" sz="2000" b="0" dirty="0">
              <a:solidFill>
                <a:schemeClr val="tx1"/>
              </a:solidFill>
              <a:latin typeface="Arial" panose="020B0604020202020204" pitchFamily="34" charset="0"/>
              <a:sym typeface="Lucida Grande" panose="020B0600040502020204" pitchFamily="34" charset="0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3BE95A72-2E7E-E9DC-EEC7-186E7DCA41E4}"/>
              </a:ext>
            </a:extLst>
          </p:cNvPr>
          <p:cNvSpPr txBox="1">
            <a:spLocks/>
          </p:cNvSpPr>
          <p:nvPr/>
        </p:nvSpPr>
        <p:spPr>
          <a:xfrm>
            <a:off x="4837512" y="4434847"/>
            <a:ext cx="9773531" cy="36564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 rtl="0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en-gb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Structure</a:t>
            </a:r>
            <a:endParaRPr lang="en-gb" altLang="nl-NL" sz="2000" b="0" dirty="0">
              <a:solidFill>
                <a:schemeClr val="tx1"/>
              </a:solidFill>
              <a:latin typeface="Arial" panose="020B0604020202020204" pitchFamily="34" charset="0"/>
              <a:sym typeface="Lucida Grande" panose="020B0600040502020204" pitchFamily="34" charset="0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E568254A-4E6F-A55E-3876-43AC7AEC0757}"/>
              </a:ext>
            </a:extLst>
          </p:cNvPr>
          <p:cNvSpPr txBox="1">
            <a:spLocks/>
          </p:cNvSpPr>
          <p:nvPr/>
        </p:nvSpPr>
        <p:spPr>
          <a:xfrm>
            <a:off x="4837510" y="4069206"/>
            <a:ext cx="9773531" cy="36564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 rtl="0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en-gb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Grit size</a:t>
            </a:r>
            <a:endParaRPr lang="en-gb" altLang="nl-NL" sz="2000" b="0" dirty="0">
              <a:solidFill>
                <a:schemeClr val="tx1"/>
              </a:solidFill>
              <a:latin typeface="Arial" panose="020B0604020202020204" pitchFamily="34" charset="0"/>
              <a:sym typeface="Lucida Grande" panose="020B0600040502020204" pitchFamily="34" charset="0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94698E21-0299-9431-674E-874775940878}"/>
              </a:ext>
            </a:extLst>
          </p:cNvPr>
          <p:cNvSpPr txBox="1">
            <a:spLocks/>
          </p:cNvSpPr>
          <p:nvPr/>
        </p:nvSpPr>
        <p:spPr>
          <a:xfrm>
            <a:off x="4837510" y="4783051"/>
            <a:ext cx="9773531" cy="36564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 rtl="0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en-gb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Hardness</a:t>
            </a:r>
            <a:endParaRPr lang="en-gb" altLang="nl-NL" sz="2000" b="0" dirty="0">
              <a:solidFill>
                <a:schemeClr val="tx1"/>
              </a:solidFill>
              <a:latin typeface="Arial" panose="020B0604020202020204" pitchFamily="34" charset="0"/>
              <a:sym typeface="Lucida Grande" panose="020B0600040502020204" pitchFamily="34" charset="0"/>
            </a:endParaRP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E4C9CD5C-DFD2-146D-3D94-72D09EEDDC1A}"/>
              </a:ext>
            </a:extLst>
          </p:cNvPr>
          <p:cNvSpPr txBox="1">
            <a:spLocks/>
          </p:cNvSpPr>
          <p:nvPr/>
        </p:nvSpPr>
        <p:spPr>
          <a:xfrm>
            <a:off x="4837510" y="5148692"/>
            <a:ext cx="9773531" cy="36564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 rtl="0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en-gb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Grinding disc dimensions</a:t>
            </a:r>
            <a:endParaRPr lang="en-gb" altLang="nl-NL" sz="2000" b="0" dirty="0">
              <a:solidFill>
                <a:schemeClr val="tx1"/>
              </a:solidFill>
              <a:latin typeface="Arial" panose="020B0604020202020204" pitchFamily="34" charset="0"/>
              <a:sym typeface="Lucida Grande" panose="020B0600040502020204" pitchFamily="34" charset="0"/>
            </a:endParaRP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016D4F3E-CF7F-99CC-0C08-42A6A2E1C671}"/>
              </a:ext>
            </a:extLst>
          </p:cNvPr>
          <p:cNvSpPr txBox="1">
            <a:spLocks/>
          </p:cNvSpPr>
          <p:nvPr/>
        </p:nvSpPr>
        <p:spPr>
          <a:xfrm>
            <a:off x="4837510" y="5539043"/>
            <a:ext cx="9773531" cy="36564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 rtl="0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en-gb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Material application</a:t>
            </a:r>
            <a:endParaRPr lang="en-gb" altLang="nl-NL" sz="2000" b="0" dirty="0">
              <a:solidFill>
                <a:schemeClr val="tx1"/>
              </a:solidFill>
              <a:latin typeface="Arial" panose="020B0604020202020204" pitchFamily="34" charset="0"/>
              <a:sym typeface="Lucida Grande" panose="020B0600040502020204" pitchFamily="34" charset="0"/>
            </a:endParaRPr>
          </a:p>
        </p:txBody>
      </p:sp>
      <p:pic>
        <p:nvPicPr>
          <p:cNvPr id="18" name="Afbeelding 17" descr="Afbeelding met tekst, Apparaat voor gegevensopslag, cirkel, compactdisk&#10;&#10;Door AI gegenereerde inhoud is mogelijk onjuist.">
            <a:extLst>
              <a:ext uri="{FF2B5EF4-FFF2-40B4-BE49-F238E27FC236}">
                <a16:creationId xmlns:a16="http://schemas.microsoft.com/office/drawing/2014/main" id="{D4B70D01-8B2F-3C3A-36C4-5399738FED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751" y="2992074"/>
            <a:ext cx="3160797" cy="3188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242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4" grpId="0"/>
      <p:bldP spid="5" grpId="0"/>
      <p:bldP spid="12" grpId="0"/>
      <p:bldP spid="13" grpId="0"/>
      <p:bldP spid="8" grpId="0"/>
      <p:bldP spid="9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2D622F-6A3C-56DB-5275-42A03BE1DB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0F2ACF-AFFD-E767-CA54-D79F13985B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8140" y="2496614"/>
            <a:ext cx="7638912" cy="1333839"/>
          </a:xfrm>
        </p:spPr>
        <p:txBody>
          <a:bodyPr>
            <a:noAutofit/>
          </a:bodyPr>
          <a:lstStyle/>
          <a:p>
            <a:pPr algn="l" rtl="0">
              <a:lnSpc>
                <a:spcPts val="2400"/>
              </a:lnSpc>
              <a:buClr>
                <a:srgbClr val="E30613"/>
              </a:buClr>
              <a:defRPr/>
            </a:pPr>
            <a:r>
              <a:rPr lang="en-gb" sz="2000" b="0" i="0" u="none" baseline="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If the manufacturer says so, then these are the minimum requirements.</a:t>
            </a:r>
            <a:r>
              <a:rPr lang="en-GB" sz="2000" b="0" i="0" u="none" baseline="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0" i="0" u="none" baseline="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Your employer may impose additional requirements.</a:t>
            </a:r>
            <a:r>
              <a:rPr lang="en-GB" sz="2000" b="0" i="0" u="none" baseline="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b="0" i="0" u="none" baseline="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In both cases, you must comply.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5C46CB4-970F-3703-E10C-F8183BC1A1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 rtl="0"/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361429E4-03A2-B38C-4346-3BE25D01B70B}"/>
              </a:ext>
            </a:extLst>
          </p:cNvPr>
          <p:cNvSpPr txBox="1">
            <a:spLocks/>
          </p:cNvSpPr>
          <p:nvPr/>
        </p:nvSpPr>
        <p:spPr>
          <a:xfrm>
            <a:off x="0" y="428234"/>
            <a:ext cx="12191999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rtl="0"/>
            <a:r>
              <a:rPr lang="en-gb" sz="2800" b="1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Safe and healthy working practices  </a:t>
            </a:r>
            <a:r>
              <a:rPr lang="en-gb" sz="2800" b="1" i="0" u="none" baseline="0">
                <a:solidFill>
                  <a:srgbClr val="E3061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gb" sz="2800" b="1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sz="2800" b="0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Machine safety: Angle grinder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Afbeelding 10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9BE62C7F-77FE-4023-49E5-E43567D0FD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866" r="-1" b="51404"/>
          <a:stretch>
            <a:fillRect/>
          </a:stretch>
        </p:blipFill>
        <p:spPr>
          <a:xfrm>
            <a:off x="0" y="1453878"/>
            <a:ext cx="4970903" cy="960857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119A6303-2513-55D8-6BB2-3EDAF7B6D3C7}"/>
              </a:ext>
            </a:extLst>
          </p:cNvPr>
          <p:cNvSpPr txBox="1">
            <a:spLocks/>
          </p:cNvSpPr>
          <p:nvPr/>
        </p:nvSpPr>
        <p:spPr>
          <a:xfrm>
            <a:off x="848139" y="1668379"/>
            <a:ext cx="409297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 rtl="0"/>
            <a:r>
              <a:rPr lang="en-gb" sz="2000" b="1" i="0" u="none" baseline="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Pictures say more than words...</a:t>
            </a:r>
            <a:endParaRPr lang="en-gb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3FB0E69D-DCB9-31A4-4E39-45BFBC7F9AB0}"/>
              </a:ext>
            </a:extLst>
          </p:cNvPr>
          <p:cNvSpPr txBox="1">
            <a:spLocks/>
          </p:cNvSpPr>
          <p:nvPr/>
        </p:nvSpPr>
        <p:spPr>
          <a:xfrm>
            <a:off x="848139" y="4218041"/>
            <a:ext cx="7230541" cy="9434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 rtl="0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en-gb" sz="2000" b="0" i="0" u="none" baseline="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Wear respiratory protection (dust from the product and grinding disc)</a:t>
            </a:r>
            <a:endParaRPr lang="en-gb" altLang="nl-NL" sz="2000" b="0" dirty="0">
              <a:solidFill>
                <a:schemeClr val="tx1"/>
              </a:solidFill>
              <a:latin typeface="Arial" panose="020B0604020202020204" pitchFamily="34" charset="0"/>
              <a:sym typeface="Lucida Grande" panose="020B0600040502020204" pitchFamily="34" charset="0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CDDEB900-330B-FD42-5DD5-3C7D312F397F}"/>
              </a:ext>
            </a:extLst>
          </p:cNvPr>
          <p:cNvSpPr txBox="1">
            <a:spLocks/>
          </p:cNvSpPr>
          <p:nvPr/>
        </p:nvSpPr>
        <p:spPr>
          <a:xfrm>
            <a:off x="848140" y="3539350"/>
            <a:ext cx="6964210" cy="9434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 rtl="0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en-gb" sz="2000" b="0" i="0" u="none" baseline="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Wear hearing protection (hearing damage occurs after just 3 minutes)</a:t>
            </a:r>
            <a:endParaRPr lang="en-gb" altLang="nl-NL" sz="2000" b="0" dirty="0">
              <a:solidFill>
                <a:schemeClr val="tx1"/>
              </a:solidFill>
              <a:latin typeface="Arial" panose="020B0604020202020204" pitchFamily="34" charset="0"/>
              <a:sym typeface="Lucida Grande" panose="020B0600040502020204" pitchFamily="34" charset="0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E8C3F64-631C-AD38-BD96-FA24B2677A55}"/>
              </a:ext>
            </a:extLst>
          </p:cNvPr>
          <p:cNvSpPr txBox="1">
            <a:spLocks/>
          </p:cNvSpPr>
          <p:nvPr/>
        </p:nvSpPr>
        <p:spPr>
          <a:xfrm>
            <a:off x="848139" y="4937505"/>
            <a:ext cx="9773531" cy="36564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 rtl="0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en-gb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Wear suitable face protection</a:t>
            </a:r>
            <a:endParaRPr lang="en-gb" altLang="nl-NL" sz="2000" b="0" dirty="0">
              <a:solidFill>
                <a:schemeClr val="tx1"/>
              </a:solidFill>
              <a:latin typeface="Arial" panose="020B0604020202020204" pitchFamily="34" charset="0"/>
              <a:sym typeface="Lucida Grande" panose="020B0600040502020204" pitchFamily="34" charset="0"/>
            </a:endParaRP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E728131A-1EEE-B741-9ABA-BD73DC5DBA5F}"/>
              </a:ext>
            </a:extLst>
          </p:cNvPr>
          <p:cNvSpPr txBox="1">
            <a:spLocks/>
          </p:cNvSpPr>
          <p:nvPr/>
        </p:nvSpPr>
        <p:spPr>
          <a:xfrm>
            <a:off x="848139" y="5342015"/>
            <a:ext cx="9773531" cy="36564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 rtl="0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en-gb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Wear gloves</a:t>
            </a:r>
            <a:endParaRPr lang="en-gb" altLang="nl-NL" sz="2000" b="0" dirty="0">
              <a:solidFill>
                <a:schemeClr val="tx1"/>
              </a:solidFill>
              <a:latin typeface="Arial" panose="020B0604020202020204" pitchFamily="34" charset="0"/>
              <a:sym typeface="Lucida Grande" panose="020B0600040502020204" pitchFamily="34" charset="0"/>
            </a:endParaRP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8FB6298B-2D65-DD25-134F-514803F46724}"/>
              </a:ext>
            </a:extLst>
          </p:cNvPr>
          <p:cNvSpPr txBox="1">
            <a:spLocks/>
          </p:cNvSpPr>
          <p:nvPr/>
        </p:nvSpPr>
        <p:spPr>
          <a:xfrm>
            <a:off x="848139" y="5808071"/>
            <a:ext cx="9773531" cy="36564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 rtl="0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en-gb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Read the manual</a:t>
            </a:r>
            <a:endParaRPr lang="en-gb" altLang="nl-NL" sz="2000" b="0" dirty="0">
              <a:solidFill>
                <a:schemeClr val="tx1"/>
              </a:solidFill>
              <a:latin typeface="Arial" panose="020B0604020202020204" pitchFamily="34" charset="0"/>
              <a:sym typeface="Lucida Grande" panose="020B0600040502020204" pitchFamily="34" charset="0"/>
            </a:endParaRPr>
          </a:p>
        </p:txBody>
      </p:sp>
      <p:pic>
        <p:nvPicPr>
          <p:cNvPr id="18" name="Afbeelding 17" descr="Afbeelding met tekst, Apparaat voor gegevensopslag, cirkel, compactdisk&#10;&#10;Door AI gegenereerde inhoud is mogelijk onjuist.">
            <a:extLst>
              <a:ext uri="{FF2B5EF4-FFF2-40B4-BE49-F238E27FC236}">
                <a16:creationId xmlns:a16="http://schemas.microsoft.com/office/drawing/2014/main" id="{BD770F36-5B3E-2B9A-CAFE-1504D7AD83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" t="-307" r="25410" b="-1829"/>
          <a:stretch>
            <a:fillRect/>
          </a:stretch>
        </p:blipFill>
        <p:spPr>
          <a:xfrm>
            <a:off x="8562262" y="1138990"/>
            <a:ext cx="3629738" cy="501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60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8" grpId="0"/>
      <p:bldP spid="9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715D07-1888-CD60-54EE-951D450A6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DCE49C73-D658-4904-1C78-DACF48FF3C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 rtl="0"/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7FA30A73-8F60-812E-9958-3426BCACB73A}"/>
              </a:ext>
            </a:extLst>
          </p:cNvPr>
          <p:cNvSpPr txBox="1">
            <a:spLocks/>
          </p:cNvSpPr>
          <p:nvPr/>
        </p:nvSpPr>
        <p:spPr>
          <a:xfrm>
            <a:off x="0" y="428234"/>
            <a:ext cx="12191999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rtl="0"/>
            <a:r>
              <a:rPr lang="en-gb" sz="2800" b="1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Safe and healthy working practices  </a:t>
            </a:r>
            <a:r>
              <a:rPr lang="en-gb" sz="2800" b="1" i="0" u="none" baseline="0">
                <a:solidFill>
                  <a:srgbClr val="E3061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|</a:t>
            </a:r>
            <a:r>
              <a:rPr lang="en-gb" sz="2800" b="1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sz="2800" b="0" i="0" u="none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Machine safety: Angle grinder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Afbeelding 10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91D84F81-45BF-ED60-F0A0-627AE96BE4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111" r="-1" b="51404"/>
          <a:stretch>
            <a:fillRect/>
          </a:stretch>
        </p:blipFill>
        <p:spPr>
          <a:xfrm>
            <a:off x="1" y="1407753"/>
            <a:ext cx="3799862" cy="960857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14CCCD17-5294-9D0A-AF9B-599A4D5F1C27}"/>
              </a:ext>
            </a:extLst>
          </p:cNvPr>
          <p:cNvSpPr txBox="1">
            <a:spLocks/>
          </p:cNvSpPr>
          <p:nvPr/>
        </p:nvSpPr>
        <p:spPr>
          <a:xfrm>
            <a:off x="848140" y="1668379"/>
            <a:ext cx="3120178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 rtl="0"/>
            <a:r>
              <a:rPr lang="en-gb" sz="2000" b="1" i="0" u="none" baseline="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What is not allowed?</a:t>
            </a:r>
            <a:endParaRPr lang="en-gb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5369704E-927B-E14A-0BFC-50F69081143B}"/>
              </a:ext>
            </a:extLst>
          </p:cNvPr>
          <p:cNvSpPr txBox="1">
            <a:spLocks/>
          </p:cNvSpPr>
          <p:nvPr/>
        </p:nvSpPr>
        <p:spPr>
          <a:xfrm>
            <a:off x="848139" y="4218041"/>
            <a:ext cx="5026677" cy="43622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 rtl="0">
              <a:lnSpc>
                <a:spcPct val="100000"/>
              </a:lnSpc>
              <a:buClr>
                <a:srgbClr val="E30613"/>
              </a:buClr>
            </a:pPr>
            <a:r>
              <a:rPr lang="en-gb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 pictograms say it all:</a:t>
            </a:r>
            <a:endParaRPr lang="en-gb" altLang="nl-NL" sz="2000" b="0" dirty="0">
              <a:solidFill>
                <a:schemeClr val="tx1"/>
              </a:solidFill>
              <a:latin typeface="Arial" panose="020B0604020202020204" pitchFamily="34" charset="0"/>
              <a:sym typeface="Lucida Grande" panose="020B0600040502020204" pitchFamily="34" charset="0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17156067-5FB0-5039-570D-2BCC962EEDB5}"/>
              </a:ext>
            </a:extLst>
          </p:cNvPr>
          <p:cNvSpPr txBox="1">
            <a:spLocks/>
          </p:cNvSpPr>
          <p:nvPr/>
        </p:nvSpPr>
        <p:spPr>
          <a:xfrm>
            <a:off x="848139" y="2451350"/>
            <a:ext cx="6321404" cy="9434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 rtl="0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en-gb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The manufacturer indicates what is not allowed. Familiarise yourself with the meaning of your discs.</a:t>
            </a:r>
            <a:endParaRPr lang="en-gb" altLang="nl-NL" sz="2000" b="0" dirty="0">
              <a:solidFill>
                <a:schemeClr val="tx1"/>
              </a:solidFill>
              <a:latin typeface="Arial" panose="020B0604020202020204" pitchFamily="34" charset="0"/>
              <a:sym typeface="Lucida Grande" panose="020B0600040502020204" pitchFamily="34" charset="0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4001FB3A-34B9-9723-933A-E134020A1625}"/>
              </a:ext>
            </a:extLst>
          </p:cNvPr>
          <p:cNvSpPr txBox="1">
            <a:spLocks/>
          </p:cNvSpPr>
          <p:nvPr/>
        </p:nvSpPr>
        <p:spPr>
          <a:xfrm>
            <a:off x="848139" y="4665623"/>
            <a:ext cx="9773531" cy="36564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 rtl="0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en-gb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No deburring</a:t>
            </a:r>
            <a:endParaRPr lang="en-gb" altLang="nl-NL" sz="2000" b="0" dirty="0">
              <a:solidFill>
                <a:schemeClr val="tx1"/>
              </a:solidFill>
              <a:latin typeface="Arial" panose="020B0604020202020204" pitchFamily="34" charset="0"/>
              <a:sym typeface="Lucida Grande" panose="020B0600040502020204" pitchFamily="34" charset="0"/>
            </a:endParaRP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316B7C15-1B98-4ED0-6EA1-B871B328DAC0}"/>
              </a:ext>
            </a:extLst>
          </p:cNvPr>
          <p:cNvSpPr txBox="1">
            <a:spLocks/>
          </p:cNvSpPr>
          <p:nvPr/>
        </p:nvSpPr>
        <p:spPr>
          <a:xfrm>
            <a:off x="848139" y="5070133"/>
            <a:ext cx="9773531" cy="36564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 rtl="0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en-gb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No wet grinding</a:t>
            </a:r>
            <a:endParaRPr lang="en-gb" altLang="nl-NL" sz="2000" b="0" dirty="0">
              <a:solidFill>
                <a:schemeClr val="tx1"/>
              </a:solidFill>
              <a:latin typeface="Arial" panose="020B0604020202020204" pitchFamily="34" charset="0"/>
              <a:sym typeface="Lucida Grande" panose="020B0600040502020204" pitchFamily="34" charset="0"/>
            </a:endParaRP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6F3F6EF4-6329-AD55-BE8C-FA4000EFF53D}"/>
              </a:ext>
            </a:extLst>
          </p:cNvPr>
          <p:cNvSpPr txBox="1">
            <a:spLocks/>
          </p:cNvSpPr>
          <p:nvPr/>
        </p:nvSpPr>
        <p:spPr>
          <a:xfrm>
            <a:off x="848139" y="5536189"/>
            <a:ext cx="9773531" cy="36564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 rtl="0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en-gb" sz="2000" b="0" i="0" u="none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Do not use if the disc is damaged</a:t>
            </a:r>
            <a:endParaRPr lang="en-gb" altLang="nl-NL" sz="2000" b="0" dirty="0">
              <a:solidFill>
                <a:schemeClr val="tx1"/>
              </a:solidFill>
              <a:latin typeface="Arial" panose="020B0604020202020204" pitchFamily="34" charset="0"/>
              <a:sym typeface="Lucida Grande" panose="020B0600040502020204" pitchFamily="34" charset="0"/>
            </a:endParaRPr>
          </a:p>
        </p:txBody>
      </p:sp>
      <p:pic>
        <p:nvPicPr>
          <p:cNvPr id="18" name="Afbeelding 17" descr="Afbeelding met tekst, Apparaat voor gegevensopslag, cirkel, compactdisk&#10;&#10;Door AI gegenereerde inhoud is mogelijk onjuist.">
            <a:extLst>
              <a:ext uri="{FF2B5EF4-FFF2-40B4-BE49-F238E27FC236}">
                <a16:creationId xmlns:a16="http://schemas.microsoft.com/office/drawing/2014/main" id="{E2B5368A-A5C2-6328-DFBA-9A1B4D4D50B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" t="-307" r="25410" b="-1829"/>
          <a:stretch>
            <a:fillRect/>
          </a:stretch>
        </p:blipFill>
        <p:spPr>
          <a:xfrm>
            <a:off x="8562262" y="1138990"/>
            <a:ext cx="3629738" cy="5014276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A5552B6F-32A6-A5EF-82A3-4D2FCDD36ADE}"/>
              </a:ext>
            </a:extLst>
          </p:cNvPr>
          <p:cNvSpPr txBox="1">
            <a:spLocks/>
          </p:cNvSpPr>
          <p:nvPr/>
        </p:nvSpPr>
        <p:spPr>
          <a:xfrm>
            <a:off x="848139" y="3260553"/>
            <a:ext cx="6458183" cy="9434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 rtl="0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en-gb" sz="2000" b="0" i="0" u="none" baseline="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Using a disc that is older than the date on the ring. Not allowed!</a:t>
            </a:r>
            <a:endParaRPr lang="en-gb" altLang="nl-NL" sz="2000" b="0" dirty="0">
              <a:solidFill>
                <a:schemeClr val="tx1"/>
              </a:solidFill>
              <a:latin typeface="Arial" panose="020B0604020202020204" pitchFamily="34" charset="0"/>
              <a:sym typeface="Lucida Grande" panose="020B060004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22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8" grpId="0"/>
      <p:bldP spid="9" grpId="0"/>
      <p:bldP spid="15" grpId="0"/>
      <p:bldP spid="16" grpId="0"/>
      <p:bldP spid="6" grpId="0"/>
    </p:bldLst>
  </p:timing>
</p:sld>
</file>

<file path=ppt/theme/theme1.xml><?xml version="1.0" encoding="utf-8"?>
<a:theme xmlns:a="http://schemas.openxmlformats.org/drawingml/2006/main" name="Kantoorthema">
  <a:themeElements>
    <a:clrScheme name="5xbeter">
      <a:dk1>
        <a:srgbClr val="000000"/>
      </a:dk1>
      <a:lt1>
        <a:srgbClr val="FFFFFF"/>
      </a:lt1>
      <a:dk2>
        <a:srgbClr val="646464"/>
      </a:dk2>
      <a:lt2>
        <a:srgbClr val="E6E6E6"/>
      </a:lt2>
      <a:accent1>
        <a:srgbClr val="00A3DA"/>
      </a:accent1>
      <a:accent2>
        <a:srgbClr val="E10512"/>
      </a:accent2>
      <a:accent3>
        <a:srgbClr val="00A3DA"/>
      </a:accent3>
      <a:accent4>
        <a:srgbClr val="E10512"/>
      </a:accent4>
      <a:accent5>
        <a:srgbClr val="00A3D9"/>
      </a:accent5>
      <a:accent6>
        <a:srgbClr val="E10512"/>
      </a:accent6>
      <a:hlink>
        <a:srgbClr val="00A3DA"/>
      </a:hlink>
      <a:folHlink>
        <a:srgbClr val="007DA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Aangepast ontwerp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Aangepast ontwerp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935E5029A4B049BAFB1E9ECA40A866" ma:contentTypeVersion="15" ma:contentTypeDescription="Een nieuw document maken." ma:contentTypeScope="" ma:versionID="1c2d3aaf1ceab3cb34c24d6fc1e8e236">
  <xsd:schema xmlns:xsd="http://www.w3.org/2001/XMLSchema" xmlns:xs="http://www.w3.org/2001/XMLSchema" xmlns:p="http://schemas.microsoft.com/office/2006/metadata/properties" xmlns:ns2="12fdb8f7-ceea-45b3-9244-f9361c6821fe" xmlns:ns3="cff0c8fd-28a4-4f13-a2ff-adbaff7ad42a" targetNamespace="http://schemas.microsoft.com/office/2006/metadata/properties" ma:root="true" ma:fieldsID="b8e44fd77a69f173c505d2dfcc583ba2" ns2:_="" ns3:_="">
    <xsd:import namespace="12fdb8f7-ceea-45b3-9244-f9361c6821fe"/>
    <xsd:import namespace="cff0c8fd-28a4-4f13-a2ff-adbaff7ad42a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b8f7-ceea-45b3-9244-f9361c6821fe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Afbeeldingtags" ma:readOnly="false" ma:fieldId="{5cf76f15-5ced-4ddc-b409-7134ff3c332f}" ma:taxonomyMulti="true" ma:sspId="97e97178-e81f-434c-919c-7bb8405792f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f0c8fd-28a4-4f13-a2ff-adbaff7ad42a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f1c0fcab-f1df-433f-b77d-b59fcc1d03d4}" ma:internalName="TaxCatchAll" ma:showField="CatchAllData" ma:web="cff0c8fd-28a4-4f13-a2ff-adbaff7ad42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2fdb8f7-ceea-45b3-9244-f9361c6821fe">
      <Terms xmlns="http://schemas.microsoft.com/office/infopath/2007/PartnerControls"/>
    </lcf76f155ced4ddcb4097134ff3c332f>
    <TaxCatchAll xmlns="cff0c8fd-28a4-4f13-a2ff-adbaff7ad42a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D24A9E3-FF39-49AA-82F1-6141425784B1}"/>
</file>

<file path=customXml/itemProps2.xml><?xml version="1.0" encoding="utf-8"?>
<ds:datastoreItem xmlns:ds="http://schemas.openxmlformats.org/officeDocument/2006/customXml" ds:itemID="{E275A874-F96D-4923-A959-CC7143DA66F1}">
  <ds:schemaRefs>
    <ds:schemaRef ds:uri="http://purl.org/dc/elements/1.1/"/>
    <ds:schemaRef ds:uri="http://purl.org/dc/dcmitype/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cff0c8fd-28a4-4f13-a2ff-adbaff7ad42a"/>
    <ds:schemaRef ds:uri="12fdb8f7-ceea-45b3-9244-f9361c6821fe"/>
    <ds:schemaRef ds:uri="http://schemas.microsoft.com/office/2006/metadata/properties"/>
    <ds:schemaRef ds:uri="aa0361cd-42d1-45f5-afcd-cf31d520fd2e"/>
    <ds:schemaRef ds:uri="72982cc6-c024-4b6f-8e11-1f4ac6243d2b"/>
  </ds:schemaRefs>
</ds:datastoreItem>
</file>

<file path=customXml/itemProps3.xml><?xml version="1.0" encoding="utf-8"?>
<ds:datastoreItem xmlns:ds="http://schemas.openxmlformats.org/officeDocument/2006/customXml" ds:itemID="{55D0FC7B-D191-4FDD-BD5A-7DDE1D5EE6F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1467</TotalTime>
  <Words>1318</Words>
  <Application>Microsoft Macintosh PowerPoint</Application>
  <PresentationFormat>Breedbeeld</PresentationFormat>
  <Paragraphs>150</Paragraphs>
  <Slides>17</Slides>
  <Notes>13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3</vt:i4>
      </vt:variant>
      <vt:variant>
        <vt:lpstr>Diatitels</vt:lpstr>
      </vt:variant>
      <vt:variant>
        <vt:i4>17</vt:i4>
      </vt:variant>
    </vt:vector>
  </HeadingPairs>
  <TitlesOfParts>
    <vt:vector size="23" baseType="lpstr">
      <vt:lpstr>Aptos</vt:lpstr>
      <vt:lpstr>Arial</vt:lpstr>
      <vt:lpstr>Lato</vt:lpstr>
      <vt:lpstr>Kantoorthema</vt:lpstr>
      <vt:lpstr>Aangepast ontwerp</vt:lpstr>
      <vt:lpstr>1_Aangepast ontwerp</vt:lpstr>
      <vt:lpstr>Toolbox Machine safety: Working with the angle grinder</vt:lpstr>
      <vt:lpstr>Angle grinder</vt:lpstr>
      <vt:lpstr>PowerPoint-presentatie</vt:lpstr>
      <vt:lpstr>PowerPoint-presentatie</vt:lpstr>
      <vt:lpstr>PowerPoint-presentatie</vt:lpstr>
      <vt:lpstr>The grinding disc contains (legally required) a lot of information.</vt:lpstr>
      <vt:lpstr>Legal markings on grinding discs:</vt:lpstr>
      <vt:lpstr>If the manufacturer says so, then these are the minimum requirements. Your employer may impose additional requirements. In both cases, you must comply.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Twan Schellekens</dc:creator>
  <cp:lastModifiedBy>Twan Schellekens</cp:lastModifiedBy>
  <cp:revision>185</cp:revision>
  <dcterms:created xsi:type="dcterms:W3CDTF">2024-07-18T10:20:34Z</dcterms:created>
  <dcterms:modified xsi:type="dcterms:W3CDTF">2025-09-28T14:29:47Z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0x010100CB935E5029A4B049BAFB1E9ECA40A866</vt:lpwstr>
  </property>
  <property fmtid="{D5CDD505-2E9C-101B-9397-08002B2CF9AE}" pid="3" name="MediaServiceImageTags">
    <vt:lpwstr/>
  </property>
</Properties>
</file>